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0" r:id="rId3"/>
    <p:sldId id="257" r:id="rId4"/>
    <p:sldId id="260" r:id="rId5"/>
    <p:sldId id="261" r:id="rId6"/>
    <p:sldId id="265" r:id="rId7"/>
    <p:sldId id="267" r:id="rId8"/>
    <p:sldId id="268" r:id="rId9"/>
    <p:sldId id="271" r:id="rId10"/>
    <p:sldId id="269" r:id="rId11"/>
    <p:sldId id="264" r:id="rId12"/>
    <p:sldId id="263" r:id="rId13"/>
    <p:sldId id="266" r:id="rId14"/>
    <p:sldId id="258" r:id="rId15"/>
    <p:sldId id="272" r:id="rId16"/>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3A8"/>
    <a:srgbClr val="034555"/>
    <a:srgbClr val="E21830"/>
    <a:srgbClr val="FFFFFF"/>
    <a:srgbClr val="C3007A"/>
    <a:srgbClr val="DA8C15"/>
    <a:srgbClr val="512662"/>
    <a:srgbClr val="5CA031"/>
    <a:srgbClr val="2E4A7C"/>
    <a:srgbClr val="F7D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062" autoAdjust="0"/>
  </p:normalViewPr>
  <p:slideViewPr>
    <p:cSldViewPr snapToGrid="0">
      <p:cViewPr>
        <p:scale>
          <a:sx n="57" d="100"/>
          <a:sy n="57" d="100"/>
        </p:scale>
        <p:origin x="10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CD80C-8AB4-432E-8C69-5F3E4A492E14}"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0FAEE-E94D-4221-9BD1-5E135EBB645E}" type="slidenum">
              <a:rPr lang="en-US" smtClean="0"/>
              <a:t>‹#›</a:t>
            </a:fld>
            <a:endParaRPr lang="en-US"/>
          </a:p>
        </p:txBody>
      </p:sp>
    </p:spTree>
    <p:extLst>
      <p:ext uri="{BB962C8B-B14F-4D97-AF65-F5344CB8AC3E}">
        <p14:creationId xmlns:p14="http://schemas.microsoft.com/office/powerpoint/2010/main" val="451202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DLBCL corresponds to 30% of adult lymphoma cases with more than 150k cases globally each year.</a:t>
            </a:r>
            <a:r>
              <a:rPr lang="en-US" sz="1200" b="0" i="0" kern="1200" baseline="0" dirty="0">
                <a:solidFill>
                  <a:schemeClr val="tx1"/>
                </a:solidFill>
                <a:effectLst/>
                <a:latin typeface="+mn-lt"/>
                <a:ea typeface="+mn-ea"/>
                <a:cs typeface="+mn-cs"/>
              </a:rPr>
              <a:t> As you know, it </a:t>
            </a:r>
            <a:r>
              <a:rPr lang="en-US" sz="1200" b="0" i="0" kern="1200" dirty="0">
                <a:solidFill>
                  <a:schemeClr val="tx1"/>
                </a:solidFill>
                <a:effectLst/>
                <a:latin typeface="+mn-lt"/>
                <a:ea typeface="+mn-ea"/>
                <a:cs typeface="+mn-cs"/>
              </a:rPr>
              <a:t>is characterized by a consistent range of cellular precursors and nuclear morphology, namely large B lymphoid cells with nuclei exceeding normal lymphocyte size, but spans many immunologic and genetic subtypes without much further classification. Immunohistochemistry in combination with various algorithms (which can differ from lab to lab) have allowed for basic classification of DLBCL into two groups, activated B-cell like type (ABC) and germinal center B-cell like type (GCB) which has provided prognostic insight into disease course without yielding much into targeted therapies for these distinct subtypes. In addition, this stratification system is largely a phenotypic description of DLBCL as opposed to a genetic description, so treatment responses are not fully explained by these subtypes. Clinically relevant stratification of DLBCL is largely non-existent and a classification such as a combination of CD10, BCL6, and IRF4/MUM1 expression, so-called “Hans classifier” was proposed to be useful in predicting long or short term survival.</a:t>
            </a:r>
          </a:p>
          <a:p>
            <a:r>
              <a:rPr lang="en-US" sz="1200" b="0" i="0" kern="1200" dirty="0">
                <a:solidFill>
                  <a:schemeClr val="tx1"/>
                </a:solidFill>
                <a:effectLst/>
                <a:latin typeface="+mn-lt"/>
                <a:ea typeface="+mn-ea"/>
                <a:cs typeface="+mn-cs"/>
              </a:rPr>
              <a:t>Identification of genetic markers that alter disease course is essential not only for implementation of effective treatment, but also to indicate which patients may require less potent treatment or less invasive surveillance in looking for relapse. New therapies derived from NGS provided data are aimed at disrupting signaling pathways or modulating immune response, however the impact of these therapies can only be fully realized when we are able to categorize DLBCL into subtypes based on internal disease mechanism, as opposed to outward morphology or presence of basic cell markers. These internal mechanisms, and sorting the influential from the irrelevant, are the basis for future treatment modalities and the cessation of indiscriminate therapy based on patient response. In this presentation we will begin by exploring the genetic alterations in</a:t>
            </a:r>
            <a:r>
              <a:rPr lang="en-US" sz="1200" b="0" i="0" kern="1200" baseline="0" dirty="0">
                <a:solidFill>
                  <a:schemeClr val="tx1"/>
                </a:solidFill>
                <a:effectLst/>
                <a:latin typeface="+mn-lt"/>
                <a:ea typeface="+mn-ea"/>
                <a:cs typeface="+mn-cs"/>
              </a:rPr>
              <a:t> DLBCL followed by the</a:t>
            </a:r>
            <a:r>
              <a:rPr lang="en-US" sz="1200" b="0" i="0" kern="1200" dirty="0">
                <a:solidFill>
                  <a:schemeClr val="tx1"/>
                </a:solidFill>
                <a:effectLst/>
                <a:latin typeface="+mn-lt"/>
                <a:ea typeface="+mn-ea"/>
                <a:cs typeface="+mn-cs"/>
              </a:rPr>
              <a:t> various diagnostic criteria for subtyping of DLBCL on a molecular level, that determine disease progression and outcome. Targeted therapies aimed at these pathways will be investigated, and lastly the clinical implications and research still needed will be discussed.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how we can molecularly analyze these samples?</a:t>
            </a:r>
          </a:p>
          <a:p>
            <a:pPr marL="1200150" lvl="2"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Sanger sequencing</a:t>
            </a:r>
            <a:endParaRPr lang="en-US" dirty="0">
              <a:solidFill>
                <a:prstClr val="black"/>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a:t>
            </a:r>
            <a:r>
              <a:rPr kumimoji="0" lang="en-US"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amplicon at a time</a:t>
            </a:r>
          </a:p>
          <a:p>
            <a:pPr marL="1657350" lvl="3" indent="-28575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One</a:t>
            </a:r>
            <a:r>
              <a:rPr lang="en-US" dirty="0">
                <a:solidFill>
                  <a:prstClr val="black"/>
                </a:solidFill>
                <a:latin typeface="Arial" panose="020B0604020202020204" pitchFamily="34" charset="0"/>
                <a:cs typeface="Arial" panose="020B0604020202020204" pitchFamily="34" charset="0"/>
              </a:rPr>
              <a:t> or more amplicon/exon</a:t>
            </a:r>
          </a:p>
          <a:p>
            <a:pPr marL="1657350" lvl="3"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a:t>
            </a:r>
            <a:r>
              <a:rPr kumimoji="0" lang="en-US"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cost/gene</a:t>
            </a:r>
          </a:p>
          <a:p>
            <a:pPr marL="1657350" lvl="3" indent="-28575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Sample</a:t>
            </a:r>
            <a:r>
              <a:rPr lang="en-US" dirty="0">
                <a:solidFill>
                  <a:prstClr val="black"/>
                </a:solidFill>
                <a:latin typeface="Arial" panose="020B0604020202020204" pitchFamily="34" charset="0"/>
                <a:cs typeface="Arial" panose="020B0604020202020204" pitchFamily="34" charset="0"/>
              </a:rPr>
              <a:t> limitations</a:t>
            </a:r>
          </a:p>
          <a:p>
            <a:pPr marL="1200150" lvl="2"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NGS</a:t>
            </a:r>
          </a:p>
          <a:p>
            <a:pPr marL="1657350" lvl="3"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Many genes in one tube</a:t>
            </a:r>
          </a:p>
          <a:p>
            <a:pPr marL="1657350" lvl="3"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Expensive,</a:t>
            </a:r>
            <a:r>
              <a:rPr kumimoji="0" lang="en-US"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but dropping price</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50FAEE-E94D-4221-9BD1-5E135EBB645E}" type="slidenum">
              <a:rPr lang="en-US" smtClean="0"/>
              <a:t>4</a:t>
            </a:fld>
            <a:endParaRPr lang="en-US"/>
          </a:p>
        </p:txBody>
      </p:sp>
    </p:spTree>
    <p:extLst>
      <p:ext uri="{BB962C8B-B14F-4D97-AF65-F5344CB8AC3E}">
        <p14:creationId xmlns:p14="http://schemas.microsoft.com/office/powerpoint/2010/main" val="272280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Understanding which genetic anomalies tend to occur together and the associated prognosis is an essential primary step in establishing a new categorization system for DLBCL, but is far from the end product. To develop effective treatments we must thoroughly understand the pathways that have undergone alteration, and establish whether or not they are even influential in overall disease progression. Equally important is establishing where in a specific pathway the disruption occurs, because mutations downstream of drug targets may render the drug useless, even if it acts on the appropriate pathway. By taking a closer look at which pathways tend to undergo alteration and where alterations tend to take place, we will establish not only the extreme complexity of DLBCL, but can begin to identify potential drug targets for later discussion of therapeutic indications.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BCR and TLR signaling</a:t>
            </a:r>
            <a:r>
              <a:rPr lang="en-US" sz="1200" b="0" i="0" kern="1200" dirty="0">
                <a:solidFill>
                  <a:schemeClr val="tx1"/>
                </a:solidFill>
                <a:effectLst/>
                <a:latin typeface="+mn-lt"/>
                <a:ea typeface="+mn-ea"/>
                <a:cs typeface="+mn-cs"/>
              </a:rPr>
              <a:t>: involved in regulation of B cell survival, development, and differentiation, and can be chronic active (non-GCB) or tonic (GCB) in DLBCL, and both overexpression and </a:t>
            </a:r>
            <a:r>
              <a:rPr lang="en-US" sz="1200" b="0" i="0" kern="1200" dirty="0" err="1">
                <a:solidFill>
                  <a:schemeClr val="tx1"/>
                </a:solidFill>
                <a:effectLst/>
                <a:latin typeface="+mn-lt"/>
                <a:ea typeface="+mn-ea"/>
                <a:cs typeface="+mn-cs"/>
              </a:rPr>
              <a:t>overactivation</a:t>
            </a:r>
            <a:r>
              <a:rPr lang="en-US" sz="1200" b="0" i="0" kern="1200" dirty="0">
                <a:solidFill>
                  <a:schemeClr val="tx1"/>
                </a:solidFill>
                <a:effectLst/>
                <a:latin typeface="+mn-lt"/>
                <a:ea typeface="+mn-ea"/>
                <a:cs typeface="+mn-cs"/>
              </a:rPr>
              <a:t> are implicated in lymphomagenesis.</a:t>
            </a:r>
            <a:r>
              <a:rPr lang="en-US" sz="1200" b="0" i="0" kern="1200" baseline="0" dirty="0">
                <a:solidFill>
                  <a:schemeClr val="tx1"/>
                </a:solidFill>
                <a:effectLst/>
                <a:latin typeface="+mn-lt"/>
                <a:ea typeface="+mn-ea"/>
                <a:cs typeface="+mn-cs"/>
              </a:rPr>
              <a:t> Mutations that lead gain of function in this cascade may lead a </a:t>
            </a:r>
            <a:r>
              <a:rPr lang="en-US" sz="1200" b="0" i="0" kern="1200" baseline="0" dirty="0" err="1">
                <a:solidFill>
                  <a:schemeClr val="tx1"/>
                </a:solidFill>
                <a:effectLst/>
                <a:latin typeface="+mn-lt"/>
                <a:ea typeface="+mn-ea"/>
                <a:cs typeface="+mn-cs"/>
              </a:rPr>
              <a:t>hyperactivation</a:t>
            </a:r>
            <a:r>
              <a:rPr lang="en-US" sz="1200" b="0" i="0" kern="1200" baseline="0" dirty="0">
                <a:solidFill>
                  <a:schemeClr val="tx1"/>
                </a:solidFill>
                <a:effectLst/>
                <a:latin typeface="+mn-lt"/>
                <a:ea typeface="+mn-ea"/>
                <a:cs typeface="+mn-cs"/>
              </a:rPr>
              <a:t> in any part of this pathway. In contrast, loss of function mutations are more common in TLR activation. </a:t>
            </a:r>
            <a:r>
              <a:rPr lang="en-US" dirty="0">
                <a:solidFill>
                  <a:prstClr val="black"/>
                </a:solidFill>
                <a:latin typeface="Arial" panose="020B0604020202020204" pitchFamily="34" charset="0"/>
                <a:cs typeface="Arial" panose="020B0604020202020204" pitchFamily="34" charset="0"/>
              </a:rPr>
              <a:t>The most common mutation affecting BCR and TLR signaling is MYD88, which directly affects TLR signaling and indirectly influences BCR signaling because MYD88, TLR9, and BCR form a multiprotein </a:t>
            </a:r>
            <a:r>
              <a:rPr lang="en-US" dirty="0" err="1">
                <a:solidFill>
                  <a:prstClr val="black"/>
                </a:solidFill>
                <a:latin typeface="Arial" panose="020B0604020202020204" pitchFamily="34" charset="0"/>
                <a:cs typeface="Arial" panose="020B0604020202020204" pitchFamily="34" charset="0"/>
              </a:rPr>
              <a:t>supercomplex</a:t>
            </a:r>
            <a:r>
              <a:rPr lang="en-US" dirty="0">
                <a:solidFill>
                  <a:prstClr val="black"/>
                </a:solidFill>
                <a:latin typeface="Arial" panose="020B0604020202020204" pitchFamily="34" charset="0"/>
                <a:cs typeface="Arial" panose="020B0604020202020204" pitchFamily="34" charset="0"/>
              </a:rPr>
              <a:t> which leads to promotion of downstream NF-</a:t>
            </a:r>
            <a:r>
              <a:rPr lang="en-US" dirty="0" err="1">
                <a:solidFill>
                  <a:prstClr val="black"/>
                </a:solidFill>
                <a:latin typeface="Arial" panose="020B0604020202020204" pitchFamily="34" charset="0"/>
                <a:cs typeface="Arial" panose="020B0604020202020204" pitchFamily="34" charset="0"/>
              </a:rPr>
              <a:t>κB</a:t>
            </a:r>
            <a:r>
              <a:rPr lang="en-US" dirty="0">
                <a:solidFill>
                  <a:prstClr val="black"/>
                </a:solidFill>
                <a:latin typeface="Arial" panose="020B0604020202020204" pitchFamily="34" charset="0"/>
                <a:cs typeface="Arial" panose="020B0604020202020204" pitchFamily="34" charset="0"/>
              </a:rPr>
              <a:t> and mTOR activation.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BCR-dependent NF-</a:t>
            </a:r>
            <a:r>
              <a:rPr lang="el-GR" sz="1200" b="1" i="0" kern="1200" dirty="0">
                <a:solidFill>
                  <a:schemeClr val="tx1"/>
                </a:solidFill>
                <a:effectLst/>
                <a:latin typeface="+mn-lt"/>
                <a:ea typeface="+mn-ea"/>
                <a:cs typeface="+mn-cs"/>
              </a:rPr>
              <a:t>κ</a:t>
            </a:r>
            <a:r>
              <a:rPr lang="en-US" sz="1200" b="1" i="0" kern="1200" dirty="0">
                <a:solidFill>
                  <a:schemeClr val="tx1"/>
                </a:solidFill>
                <a:effectLst/>
                <a:latin typeface="+mn-lt"/>
                <a:ea typeface="+mn-ea"/>
                <a:cs typeface="+mn-cs"/>
              </a:rPr>
              <a:t>B activation: </a:t>
            </a:r>
            <a:r>
              <a:rPr lang="en-US" sz="1200" b="0" i="0" kern="1200" dirty="0">
                <a:solidFill>
                  <a:schemeClr val="tx1"/>
                </a:solidFill>
                <a:effectLst/>
                <a:latin typeface="+mn-lt"/>
                <a:ea typeface="+mn-ea"/>
                <a:cs typeface="+mn-cs"/>
              </a:rPr>
              <a:t>Normally, BCR stimulation caused by antigen binding activates BTK signaling through SYK activation, which phosphorylates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CARD11 and recruits BCL10 and MALT1 to form the</a:t>
            </a:r>
            <a:r>
              <a:rPr lang="en-US" sz="1200" b="0" i="0" kern="1200" baseline="0" dirty="0">
                <a:solidFill>
                  <a:schemeClr val="tx1"/>
                </a:solidFill>
                <a:effectLst/>
                <a:latin typeface="+mn-lt"/>
                <a:ea typeface="+mn-ea"/>
                <a:cs typeface="+mn-cs"/>
              </a:rPr>
              <a:t> CBM</a:t>
            </a:r>
            <a:r>
              <a:rPr lang="en-US" sz="1200" b="0" i="0" kern="1200" dirty="0">
                <a:solidFill>
                  <a:schemeClr val="tx1"/>
                </a:solidFill>
                <a:effectLst/>
                <a:latin typeface="+mn-lt"/>
                <a:ea typeface="+mn-ea"/>
                <a:cs typeface="+mn-cs"/>
              </a:rPr>
              <a:t> complex (CBM complex) that inactivates negative regulator CYLD/SPATA2 complex and inactivates RELB. Mutations that cause overactivation of BCR signaling such as activating mutations of </a:t>
            </a:r>
            <a:r>
              <a:rPr lang="en-US" sz="1200" b="0" i="1" kern="1200" dirty="0">
                <a:solidFill>
                  <a:schemeClr val="tx1"/>
                </a:solidFill>
                <a:effectLst/>
                <a:latin typeface="+mn-lt"/>
                <a:ea typeface="+mn-ea"/>
                <a:cs typeface="+mn-cs"/>
              </a:rPr>
              <a:t>CD79A</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CD79B</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SYK</a:t>
            </a:r>
            <a:r>
              <a:rPr lang="en-US" sz="1200" b="0" i="0" kern="1200" dirty="0">
                <a:solidFill>
                  <a:schemeClr val="tx1"/>
                </a:solidFill>
                <a:effectLst/>
                <a:latin typeface="+mn-lt"/>
                <a:ea typeface="+mn-ea"/>
                <a:cs typeface="+mn-cs"/>
              </a:rPr>
              <a:t> which overstimulate BTK/PLCG2 causing activation of PRKCB and the CBM complex lead to an overactive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pathway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Toll-like receptor (TLR) signaling: </a:t>
            </a:r>
            <a:r>
              <a:rPr lang="en-US" sz="1200" b="0" i="0" kern="1200" dirty="0">
                <a:solidFill>
                  <a:schemeClr val="tx1"/>
                </a:solidFill>
                <a:effectLst/>
                <a:latin typeface="+mn-lt"/>
                <a:ea typeface="+mn-ea"/>
                <a:cs typeface="+mn-cs"/>
              </a:rPr>
              <a:t>Toll-like receptor 2 (TLR2) signaling in its standard state is mediated by MYD88.</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Mutation of </a:t>
            </a:r>
            <a:r>
              <a:rPr lang="en-US" sz="1200" b="0" i="1" kern="1200" dirty="0">
                <a:solidFill>
                  <a:schemeClr val="tx1"/>
                </a:solidFill>
                <a:effectLst/>
                <a:latin typeface="+mn-lt"/>
                <a:ea typeface="+mn-ea"/>
                <a:cs typeface="+mn-cs"/>
              </a:rPr>
              <a:t>MYD88</a:t>
            </a:r>
            <a:r>
              <a:rPr lang="en-US" sz="1200" b="0" i="0" kern="1200" dirty="0">
                <a:solidFill>
                  <a:schemeClr val="tx1"/>
                </a:solidFill>
                <a:effectLst/>
                <a:latin typeface="+mn-lt"/>
                <a:ea typeface="+mn-ea"/>
                <a:cs typeface="+mn-cs"/>
              </a:rPr>
              <a:t> promotes assembly of a complex composed of IRAK1 and IRAK4, which can then accomplish downstream NF-</a:t>
            </a:r>
            <a:r>
              <a:rPr lang="el-GR" sz="1200" b="0" i="0" kern="1200" dirty="0">
                <a:solidFill>
                  <a:schemeClr val="tx1"/>
                </a:solidFill>
                <a:effectLst/>
                <a:latin typeface="+mn-lt"/>
                <a:ea typeface="+mn-ea"/>
                <a:cs typeface="+mn-cs"/>
              </a:rPr>
              <a:t>κ</a:t>
            </a:r>
            <a:r>
              <a:rPr lang="en-US" sz="1200" b="0" i="0" kern="1200" dirty="0">
                <a:solidFill>
                  <a:schemeClr val="tx1"/>
                </a:solidFill>
                <a:effectLst/>
                <a:latin typeface="+mn-lt"/>
                <a:ea typeface="+mn-ea"/>
                <a:cs typeface="+mn-cs"/>
              </a:rPr>
              <a:t>B and JAK/STAT signaling through the I</a:t>
            </a:r>
            <a:r>
              <a:rPr lang="el-GR" sz="1200" b="0" i="0" kern="1200" dirty="0">
                <a:solidFill>
                  <a:schemeClr val="tx1"/>
                </a:solidFill>
                <a:effectLst/>
                <a:latin typeface="+mn-lt"/>
                <a:ea typeface="+mn-ea"/>
                <a:cs typeface="+mn-cs"/>
              </a:rPr>
              <a:t>κ</a:t>
            </a:r>
            <a:r>
              <a:rPr lang="en-US" sz="1200" b="0" i="0" kern="1200" dirty="0">
                <a:solidFill>
                  <a:schemeClr val="tx1"/>
                </a:solidFill>
                <a:effectLst/>
                <a:latin typeface="+mn-lt"/>
                <a:ea typeface="+mn-ea"/>
                <a:cs typeface="+mn-cs"/>
              </a:rPr>
              <a:t>B kinase pathway.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PI3K-AKT-mTOR signaling: </a:t>
            </a:r>
            <a:r>
              <a:rPr lang="en-US" sz="1200" b="0" i="0" kern="1200" dirty="0">
                <a:solidFill>
                  <a:schemeClr val="tx1"/>
                </a:solidFill>
                <a:effectLst/>
                <a:latin typeface="+mn-lt"/>
                <a:ea typeface="+mn-ea"/>
                <a:cs typeface="+mn-cs"/>
              </a:rPr>
              <a:t>PI3K can indirectly activate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pathway and was genetically altered in 34.3% of cases of DLBCL,  and is also able to directly activate mTOR mechanisms. Its activation promotes cell proliferation and metabolism which</a:t>
            </a:r>
            <a:r>
              <a:rPr lang="en-US" sz="1200" b="0" i="0" kern="1200" baseline="0" dirty="0">
                <a:solidFill>
                  <a:schemeClr val="tx1"/>
                </a:solidFill>
                <a:effectLst/>
                <a:latin typeface="+mn-lt"/>
                <a:ea typeface="+mn-ea"/>
                <a:cs typeface="+mn-cs"/>
              </a:rPr>
              <a:t> is important to tumor initiation and progression. The activation can be through BCR signaling or its co-receptor (CD19)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NF-</a:t>
            </a:r>
            <a:r>
              <a:rPr lang="el-GR" sz="1200" b="1" i="0" kern="1200" dirty="0">
                <a:solidFill>
                  <a:schemeClr val="tx1"/>
                </a:solidFill>
                <a:effectLst/>
                <a:latin typeface="+mn-lt"/>
                <a:ea typeface="+mn-ea"/>
                <a:cs typeface="+mn-cs"/>
              </a:rPr>
              <a:t>κ</a:t>
            </a:r>
            <a:r>
              <a:rPr lang="en-US" sz="1200" b="1" i="0" kern="1200" dirty="0">
                <a:solidFill>
                  <a:schemeClr val="tx1"/>
                </a:solidFill>
                <a:effectLst/>
                <a:latin typeface="+mn-lt"/>
                <a:ea typeface="+mn-ea"/>
                <a:cs typeface="+mn-cs"/>
              </a:rPr>
              <a:t>B signaling:</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signaling may also be stimulated through activation of the IKBKG/IKBKB complex, which is only partially dependent on the BCR pathway and may be activated through various means, such as MYD88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Anti-apoptotic BCL2 family and BCL6 family: </a:t>
            </a:r>
            <a:r>
              <a:rPr lang="en-US" sz="1200" b="0" i="0" kern="1200" dirty="0">
                <a:solidFill>
                  <a:schemeClr val="tx1"/>
                </a:solidFill>
                <a:effectLst/>
                <a:latin typeface="+mn-lt"/>
                <a:ea typeface="+mn-ea"/>
                <a:cs typeface="+mn-cs"/>
              </a:rPr>
              <a:t>Translocations such as this move </a:t>
            </a:r>
            <a:r>
              <a:rPr lang="en-US" sz="1200" b="0" i="1" kern="1200" dirty="0">
                <a:solidFill>
                  <a:schemeClr val="tx1"/>
                </a:solidFill>
                <a:effectLst/>
                <a:latin typeface="+mn-lt"/>
                <a:ea typeface="+mn-ea"/>
                <a:cs typeface="+mn-cs"/>
              </a:rPr>
              <a:t>BCL2</a:t>
            </a:r>
            <a:r>
              <a:rPr lang="en-US" sz="1200" b="0" i="0" kern="1200" dirty="0">
                <a:solidFill>
                  <a:schemeClr val="tx1"/>
                </a:solidFill>
                <a:effectLst/>
                <a:latin typeface="+mn-lt"/>
                <a:ea typeface="+mn-ea"/>
                <a:cs typeface="+mn-cs"/>
              </a:rPr>
              <a:t> near genes that cause over activation, or constitutive activation of BCL2 and promote survival, while BCL6 may be implicated in different</a:t>
            </a:r>
            <a:r>
              <a:rPr lang="en-US" sz="1200" b="0" i="0" kern="1200" baseline="0" dirty="0">
                <a:solidFill>
                  <a:schemeClr val="tx1"/>
                </a:solidFill>
                <a:effectLst/>
                <a:latin typeface="+mn-lt"/>
                <a:ea typeface="+mn-ea"/>
                <a:cs typeface="+mn-cs"/>
              </a:rPr>
              <a:t> cell functions, such as cell cycle, cell death, migration and DNA damage.</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Other pathways also involved include:</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NOTCH signaling, p53 signaling, MYC signaling, and evasion of immune surveillance</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50FAEE-E94D-4221-9BD1-5E135EBB645E}" type="slidenum">
              <a:rPr lang="en-US" smtClean="0"/>
              <a:t>5</a:t>
            </a:fld>
            <a:endParaRPr lang="en-US"/>
          </a:p>
        </p:txBody>
      </p:sp>
    </p:spTree>
    <p:extLst>
      <p:ext uri="{BB962C8B-B14F-4D97-AF65-F5344CB8AC3E}">
        <p14:creationId xmlns:p14="http://schemas.microsoft.com/office/powerpoint/2010/main" val="300368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study conducted at Harvard, they</a:t>
            </a:r>
            <a:r>
              <a:rPr lang="en-US" dirty="0"/>
              <a:t> carried out a comprehensive genetic analysis of 304 primary DLBCLs that identifies low-frequency alterations, captured recurrent mutations, somatic copy number alterations (SCNAs) and structural variants (SVs), and defined coordinate signatures in patients with available outcome data. In</a:t>
            </a:r>
            <a:r>
              <a:rPr lang="en-US" baseline="0" dirty="0"/>
              <a:t> the study, around 55% of the cases lacked normal matched-control and because of this they developed a new computational method to filter the germline variants and possible artifacts from the cases with tumor-only samples. </a:t>
            </a:r>
            <a:r>
              <a:rPr lang="en-US" dirty="0"/>
              <a:t>They integrated these genetic drivers using consensus clustering and identified five robust DLBCL subsets or clusters:</a:t>
            </a:r>
          </a:p>
          <a:p>
            <a:r>
              <a:rPr lang="en-US" dirty="0"/>
              <a:t>C1: most of</a:t>
            </a:r>
            <a:r>
              <a:rPr lang="en-US" baseline="0" dirty="0"/>
              <a:t> C1 clusters had structural variants of BCL6 in combination with mutations in NOTCH2 pathway, most commonly found in marginal zone lymphoma, although the cases had no histologic features of MZL. Also, most of them were non-GCB</a:t>
            </a:r>
          </a:p>
          <a:p>
            <a:r>
              <a:rPr lang="en-US" baseline="0" dirty="0"/>
              <a:t>C2: </a:t>
            </a:r>
            <a:r>
              <a:rPr lang="en-US" baseline="0" dirty="0" err="1"/>
              <a:t>biallelic</a:t>
            </a:r>
            <a:r>
              <a:rPr lang="en-US" baseline="0" dirty="0"/>
              <a:t> mutations of TP53 and 17p copy loss; also had CDKN2A and RB1 loss; included both GCB and non-GCB</a:t>
            </a:r>
          </a:p>
          <a:p>
            <a:r>
              <a:rPr lang="en-US" baseline="0" dirty="0"/>
              <a:t>C3: characteristically this group had mutations in BCL2 and also in chromatin modifiers, such as KMT2D, CREBBP, and EZH2. Most were GCB These same genetic findings are found in FL and DHL. </a:t>
            </a:r>
          </a:p>
          <a:p>
            <a:r>
              <a:rPr lang="en-US" baseline="0" dirty="0"/>
              <a:t>C4: most of them were GCB and had constant mutations in multiple immune evasion genes, such as CD83, CD58, and CD70</a:t>
            </a:r>
            <a:endParaRPr lang="en-US" dirty="0"/>
          </a:p>
          <a:p>
            <a:r>
              <a:rPr lang="en-US" dirty="0"/>
              <a:t>C5:</a:t>
            </a:r>
            <a:r>
              <a:rPr lang="en-US" baseline="0" dirty="0"/>
              <a:t> almost 100% of the cases were non GCB and had mutations in CD79B and MYD88 in around 50% of the cases and also had a uniform gain of 18q and BCL2. Also, most of the cases were extranodal, mostly primary of CNS or testicle, now known ad immune-</a:t>
            </a:r>
            <a:r>
              <a:rPr lang="en-US" baseline="0" dirty="0" err="1"/>
              <a:t>priviledge</a:t>
            </a:r>
            <a:r>
              <a:rPr lang="en-US" baseline="0" dirty="0"/>
              <a:t> sites</a:t>
            </a:r>
            <a:endParaRPr lang="en-US" dirty="0"/>
          </a:p>
          <a:p>
            <a:r>
              <a:rPr lang="en-US" dirty="0"/>
              <a:t>C0: in</a:t>
            </a:r>
            <a:r>
              <a:rPr lang="en-US" baseline="0" dirty="0"/>
              <a:t> 12 cases no genetic drivers were identified and included several TCHRLCL. This was most likely due the rich inflammatory background. </a:t>
            </a:r>
          </a:p>
          <a:p>
            <a:endParaRPr lang="en-US" baseline="0" dirty="0"/>
          </a:p>
          <a:p>
            <a:r>
              <a:rPr lang="en-US" sz="1200" b="0" i="0" kern="1200" dirty="0">
                <a:solidFill>
                  <a:schemeClr val="tx1"/>
                </a:solidFill>
                <a:effectLst/>
                <a:latin typeface="+mn-lt"/>
                <a:ea typeface="+mn-ea"/>
                <a:cs typeface="+mn-cs"/>
              </a:rPr>
              <a:t>Patients with C0, C1 and C4 DLBCLs had more favorable outcomes, whereas those with C3 and C5 tumors had less favorable outcomes</a:t>
            </a:r>
            <a:endParaRPr lang="en-US" dirty="0"/>
          </a:p>
          <a:p>
            <a:r>
              <a:rPr lang="en-US" dirty="0"/>
              <a:t>These different genetic features and</a:t>
            </a:r>
            <a:r>
              <a:rPr lang="en-US" baseline="0" dirty="0"/>
              <a:t> </a:t>
            </a:r>
            <a:r>
              <a:rPr lang="en-US" dirty="0"/>
              <a:t>subsets provided new insights into DLBCL pathogenesis and were fundamental for the subsequently</a:t>
            </a:r>
            <a:r>
              <a:rPr lang="en-US" baseline="0" dirty="0"/>
              <a:t> classifications. </a:t>
            </a:r>
            <a:r>
              <a:rPr lang="en-US" dirty="0"/>
              <a:t>The coordinate genetic signatures also predict outcome independent of the clinical International Prognostic Index and suggest new combination treatment strategies. </a:t>
            </a:r>
          </a:p>
        </p:txBody>
      </p:sp>
      <p:sp>
        <p:nvSpPr>
          <p:cNvPr id="4" name="Slide Number Placeholder 3"/>
          <p:cNvSpPr>
            <a:spLocks noGrp="1"/>
          </p:cNvSpPr>
          <p:nvPr>
            <p:ph type="sldNum" sz="quarter" idx="10"/>
          </p:nvPr>
        </p:nvSpPr>
        <p:spPr/>
        <p:txBody>
          <a:bodyPr/>
          <a:lstStyle/>
          <a:p>
            <a:fld id="{9450FAEE-E94D-4221-9BD1-5E135EBB645E}" type="slidenum">
              <a:rPr lang="en-US" smtClean="0"/>
              <a:t>6</a:t>
            </a:fld>
            <a:endParaRPr lang="en-US"/>
          </a:p>
        </p:txBody>
      </p:sp>
    </p:spTree>
    <p:extLst>
      <p:ext uri="{BB962C8B-B14F-4D97-AF65-F5344CB8AC3E}">
        <p14:creationId xmlns:p14="http://schemas.microsoft.com/office/powerpoint/2010/main" val="245102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study conducted by the UK group in 2020, they</a:t>
            </a:r>
            <a:r>
              <a:rPr lang="en-US" dirty="0"/>
              <a:t> carried out a</a:t>
            </a:r>
            <a:r>
              <a:rPr lang="en-US" baseline="0" dirty="0"/>
              <a:t> </a:t>
            </a:r>
            <a:r>
              <a:rPr lang="en-US" sz="1200" b="0" i="0" kern="1200" dirty="0">
                <a:solidFill>
                  <a:schemeClr val="tx1"/>
                </a:solidFill>
                <a:effectLst/>
                <a:latin typeface="+mn-lt"/>
                <a:ea typeface="+mn-ea"/>
                <a:cs typeface="+mn-cs"/>
              </a:rPr>
              <a:t>profiling of genetic alterations occurring in tumor samples from selected diffuse large B-cell lymphoma (DLBCL) patients. Using clustering techniques applied to targeted sequencing data derived from a large unselected population-based patient cohort with full clinical follow-up (n = 928), they investigated whether molecular subtypes can be robustly identified using methods potentially applicable in routine clinical practice. DNA extracted from DLBCL tumors diagnosed in patients residing in a catchment population of ∼4 million (14 centers) were sequenced with a targeted 293-gene hematological-malignancy panel. Bernoulli mixture-model clustering was applied and the resulting subtypes analyzed in relation to their clinical characteristics and outcomes. Five molecular subtypes were resolved, termed MYD88, BCL2, SOCS1/SGK1, TET2/SGK1, and NOTCH2, along with an unclassified group: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MYD88</a:t>
            </a:r>
            <a:r>
              <a:rPr lang="en-US" sz="1200" b="0" i="0" kern="1200" baseline="0" dirty="0">
                <a:solidFill>
                  <a:schemeClr val="tx1"/>
                </a:solidFill>
                <a:effectLst/>
                <a:latin typeface="+mn-lt"/>
                <a:ea typeface="+mn-ea"/>
                <a:cs typeface="+mn-cs"/>
              </a:rPr>
              <a:t> group: </a:t>
            </a:r>
            <a:r>
              <a:rPr lang="en-US" sz="1200" b="0" i="0" kern="1200" dirty="0">
                <a:solidFill>
                  <a:schemeClr val="tx1"/>
                </a:solidFill>
                <a:effectLst/>
                <a:latin typeface="+mn-lt"/>
                <a:ea typeface="+mn-ea"/>
                <a:cs typeface="+mn-cs"/>
              </a:rPr>
              <a:t>The MYD88 cluster (n = 152) was dominated by mutation of </a:t>
            </a:r>
            <a:r>
              <a:rPr lang="en-US" sz="1200" b="0" i="1" kern="1200" dirty="0">
                <a:solidFill>
                  <a:schemeClr val="tx1"/>
                </a:solidFill>
                <a:effectLst/>
                <a:latin typeface="+mn-lt"/>
                <a:ea typeface="+mn-ea"/>
                <a:cs typeface="+mn-cs"/>
              </a:rPr>
              <a:t>MYD88</a:t>
            </a:r>
            <a:r>
              <a:rPr lang="en-US" sz="1200" b="0" i="0" kern="1200" dirty="0">
                <a:solidFill>
                  <a:schemeClr val="tx1"/>
                </a:solidFill>
                <a:effectLst/>
                <a:latin typeface="+mn-lt"/>
                <a:ea typeface="+mn-ea"/>
                <a:cs typeface="+mn-cs"/>
              </a:rPr>
              <a:t> (L265P), </a:t>
            </a:r>
            <a:r>
              <a:rPr lang="en-US" sz="1200" b="0" i="1" kern="1200" dirty="0">
                <a:solidFill>
                  <a:schemeClr val="tx1"/>
                </a:solidFill>
                <a:effectLst/>
                <a:latin typeface="+mn-lt"/>
                <a:ea typeface="+mn-ea"/>
                <a:cs typeface="+mn-cs"/>
              </a:rPr>
              <a:t>PIM1, CD79B</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ETV6</a:t>
            </a:r>
            <a:r>
              <a:rPr lang="en-US" sz="1200" b="0" i="0" kern="1200" dirty="0">
                <a:solidFill>
                  <a:schemeClr val="tx1"/>
                </a:solidFill>
                <a:effectLst/>
                <a:latin typeface="+mn-lt"/>
                <a:ea typeface="+mn-ea"/>
                <a:cs typeface="+mn-cs"/>
              </a:rPr>
              <a:t> and frequent loss of </a:t>
            </a:r>
            <a:r>
              <a:rPr lang="en-US" sz="1200" b="0" i="1" kern="1200" dirty="0">
                <a:solidFill>
                  <a:schemeClr val="tx1"/>
                </a:solidFill>
                <a:effectLst/>
                <a:latin typeface="+mn-lt"/>
                <a:ea typeface="+mn-ea"/>
                <a:cs typeface="+mn-cs"/>
              </a:rPr>
              <a:t>CDKN2A</a:t>
            </a:r>
            <a:r>
              <a:rPr lang="en-US" sz="1200" b="0" i="0" kern="1200" dirty="0">
                <a:solidFill>
                  <a:schemeClr val="tx1"/>
                </a:solidFill>
                <a:effectLst/>
                <a:latin typeface="+mn-lt"/>
                <a:ea typeface="+mn-ea"/>
                <a:cs typeface="+mn-cs"/>
              </a:rPr>
              <a:t>; the available gene expression data showed that most belonged to the ABC subtype, with enrichment for signatures associated with ABC-DLBCL, IRF4, and MYC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BCL2 cluster: The BCL2 cluster (n = 176) showed frequent mutation of </a:t>
            </a:r>
            <a:r>
              <a:rPr lang="en-US" sz="1200" b="0" i="1" kern="1200" dirty="0">
                <a:solidFill>
                  <a:schemeClr val="tx1"/>
                </a:solidFill>
                <a:effectLst/>
                <a:latin typeface="+mn-lt"/>
                <a:ea typeface="+mn-ea"/>
                <a:cs typeface="+mn-cs"/>
              </a:rPr>
              <a:t>EZH2, BCL2</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CREBBP</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TNFRSF14</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KMT2D</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MEF2B</a:t>
            </a:r>
            <a:r>
              <a:rPr lang="en-US" sz="1200" b="0" i="0" kern="1200" dirty="0">
                <a:solidFill>
                  <a:schemeClr val="tx1"/>
                </a:solidFill>
                <a:effectLst/>
                <a:latin typeface="+mn-lt"/>
                <a:ea typeface="+mn-ea"/>
                <a:cs typeface="+mn-cs"/>
              </a:rPr>
              <a:t>. The majority of cases for whom FISH was available had a t(14:18) BCL2 translocation, and mutation of </a:t>
            </a:r>
            <a:r>
              <a:rPr lang="en-US" sz="1200" b="0" i="1" kern="1200" dirty="0">
                <a:solidFill>
                  <a:schemeClr val="tx1"/>
                </a:solidFill>
                <a:effectLst/>
                <a:latin typeface="+mn-lt"/>
                <a:ea typeface="+mn-ea"/>
                <a:cs typeface="+mn-cs"/>
              </a:rPr>
              <a:t>BCL2</a:t>
            </a:r>
            <a:r>
              <a:rPr lang="en-US" sz="1200" b="0" i="0" kern="1200" dirty="0">
                <a:solidFill>
                  <a:schemeClr val="tx1"/>
                </a:solidFill>
                <a:effectLst/>
                <a:latin typeface="+mn-lt"/>
                <a:ea typeface="+mn-ea"/>
                <a:cs typeface="+mn-cs"/>
              </a:rPr>
              <a:t> was strongly correlated with this translocation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.0001). Most cases of transformed follicular lymphoma fell within this cluster, robustly mapping to the previously described in C3 clusters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SOCS1/SGK1: The SOCS1/SGK1 group (n = 111) was characterized by mutations, including </a:t>
            </a:r>
            <a:r>
              <a:rPr lang="en-US" sz="1200" b="0" i="1" kern="1200" dirty="0">
                <a:solidFill>
                  <a:schemeClr val="tx1"/>
                </a:solidFill>
                <a:effectLst/>
                <a:latin typeface="+mn-lt"/>
                <a:ea typeface="+mn-ea"/>
                <a:cs typeface="+mn-cs"/>
              </a:rPr>
              <a:t>SOCS1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CD83</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SGK1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NFKBIA, HIST1H1E</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STAT3</a:t>
            </a:r>
            <a:r>
              <a:rPr lang="en-US" sz="1200" b="0" i="0" kern="1200" dirty="0">
                <a:solidFill>
                  <a:schemeClr val="tx1"/>
                </a:solidFill>
                <a:effectLst/>
                <a:latin typeface="+mn-lt"/>
                <a:ea typeface="+mn-ea"/>
                <a:cs typeface="+mn-cs"/>
              </a:rPr>
              <a:t>. Several of these genes, including SOCS1, were known targets of aberrant somatic </a:t>
            </a:r>
            <a:r>
              <a:rPr lang="en-US" sz="1200" b="0" i="0" kern="1200" dirty="0" err="1">
                <a:solidFill>
                  <a:schemeClr val="tx1"/>
                </a:solidFill>
                <a:effectLst/>
                <a:latin typeface="+mn-lt"/>
                <a:ea typeface="+mn-ea"/>
                <a:cs typeface="+mn-cs"/>
              </a:rPr>
              <a:t>hypermutation</a:t>
            </a:r>
            <a:r>
              <a:rPr lang="en-US" sz="1200" b="0" i="0" kern="1200" dirty="0">
                <a:solidFill>
                  <a:schemeClr val="tx1"/>
                </a:solidFill>
                <a:effectLst/>
                <a:latin typeface="+mn-lt"/>
                <a:ea typeface="+mn-ea"/>
                <a:cs typeface="+mn-cs"/>
              </a:rPr>
              <a:t>. This cluster seems to represent a subdivision of the recently described C4 cluster. </a:t>
            </a:r>
            <a:r>
              <a:rPr lang="en-US" sz="1200" b="0" i="1" kern="1200" dirty="0">
                <a:solidFill>
                  <a:schemeClr val="tx1"/>
                </a:solidFill>
                <a:effectLst/>
                <a:latin typeface="+mn-lt"/>
                <a:ea typeface="+mn-ea"/>
                <a:cs typeface="+mn-cs"/>
              </a:rPr>
              <a:t>SOCS1</a:t>
            </a:r>
            <a:r>
              <a:rPr lang="en-US" sz="1200" b="0" i="0" kern="1200" dirty="0">
                <a:solidFill>
                  <a:schemeClr val="tx1"/>
                </a:solidFill>
                <a:effectLst/>
                <a:latin typeface="+mn-lt"/>
                <a:ea typeface="+mn-ea"/>
                <a:cs typeface="+mn-cs"/>
              </a:rPr>
              <a:t> mutation is a finding shared with primary mediastinal B-cell lymphoma (PMBCL)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TET2/SGK1: The TET2/SGK1 (n = 98) cluster was characterized by mutations including </a:t>
            </a:r>
            <a:r>
              <a:rPr lang="en-US" sz="1200" b="0" i="1" kern="1200" dirty="0">
                <a:solidFill>
                  <a:schemeClr val="tx1"/>
                </a:solidFill>
                <a:effectLst/>
                <a:latin typeface="+mn-lt"/>
                <a:ea typeface="+mn-ea"/>
                <a:cs typeface="+mn-cs"/>
              </a:rPr>
              <a:t>TET2</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SGK1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KLHL6</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ZFP36L1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BRAF</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MAP2K1</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KRAS</a:t>
            </a:r>
            <a:r>
              <a:rPr lang="en-US" sz="1200" b="0" i="0" kern="1200" dirty="0">
                <a:solidFill>
                  <a:schemeClr val="tx1"/>
                </a:solidFill>
                <a:effectLst/>
                <a:latin typeface="+mn-lt"/>
                <a:ea typeface="+mn-ea"/>
                <a:cs typeface="+mn-cs"/>
              </a:rPr>
              <a:t>. The mutation of multiple components of the ERK pathway was associated with enrichment of gene expression signatures of RAS and ERK. Predominantly GCB in origin, these cases seem to represent a second subdivision of the recently described C4 cluster.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NOTCH2: A final NOTCH2 cluster (n = 143) was characterized by mutations including </a:t>
            </a:r>
            <a:r>
              <a:rPr lang="en-US" sz="1200" b="0" i="1" kern="1200" dirty="0">
                <a:solidFill>
                  <a:schemeClr val="tx1"/>
                </a:solidFill>
                <a:effectLst/>
                <a:latin typeface="+mn-lt"/>
                <a:ea typeface="+mn-ea"/>
                <a:cs typeface="+mn-cs"/>
              </a:rPr>
              <a:t>NOTCH2</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BCL10</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TNFAIP3</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CCND3</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SPEN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TMEM30A FAS</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CD70</a:t>
            </a:r>
            <a:r>
              <a:rPr lang="en-US" sz="1200" b="0" i="0" kern="1200" dirty="0">
                <a:solidFill>
                  <a:schemeClr val="tx1"/>
                </a:solidFill>
                <a:effectLst/>
                <a:latin typeface="+mn-lt"/>
                <a:ea typeface="+mn-ea"/>
                <a:cs typeface="+mn-cs"/>
              </a:rPr>
              <a:t>. Gene expression showed that this cluster comprised a mixture of ABC, GCB, and unclassified DLBCL. The mutational similarities suggest biological similarity to marginal zone lymphoma. This group corresponds closely to the previously described BN2</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or C1</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subtypes.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0FAEE-E94D-4221-9BD1-5E135EBB6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0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first, they studied </a:t>
            </a:r>
            <a:r>
              <a:rPr lang="en-US" sz="1200" b="0" i="0" kern="1200" dirty="0">
                <a:solidFill>
                  <a:schemeClr val="tx1"/>
                </a:solidFill>
                <a:effectLst/>
                <a:latin typeface="+mn-lt"/>
                <a:ea typeface="+mn-ea"/>
                <a:cs typeface="+mn-cs"/>
              </a:rPr>
              <a:t>574 DLBCL biopsy samples using exome and transcriptome sequencing, array-based DNA copy-number analysis, and targeted amplicon resequencing of 372 genes to identify genes with recurrent aberrations. We developed and implemented an algorithm to discover genetic subtypes based on the co-occurrence of genetic alterations. They identified four prominent genetic subtypes in DLBCL, termed MCD (based on the co-occurrence of </a:t>
            </a:r>
            <a:r>
              <a:rPr lang="en-US" sz="1200" b="0" i="1" kern="1200" dirty="0">
                <a:solidFill>
                  <a:schemeClr val="tx1"/>
                </a:solidFill>
                <a:effectLst/>
                <a:latin typeface="+mn-lt"/>
                <a:ea typeface="+mn-ea"/>
                <a:cs typeface="+mn-cs"/>
              </a:rPr>
              <a:t>MYD88</a:t>
            </a:r>
            <a:r>
              <a:rPr lang="en-US" sz="1200" b="0" i="0" kern="1200" baseline="30000" dirty="0">
                <a:solidFill>
                  <a:schemeClr val="tx1"/>
                </a:solidFill>
                <a:effectLst/>
                <a:latin typeface="+mn-lt"/>
                <a:ea typeface="+mn-ea"/>
                <a:cs typeface="+mn-cs"/>
              </a:rPr>
              <a:t>L265P</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CD79B</a:t>
            </a:r>
            <a:r>
              <a:rPr lang="en-US" sz="1200" b="0" i="0" kern="1200" dirty="0">
                <a:solidFill>
                  <a:schemeClr val="tx1"/>
                </a:solidFill>
                <a:effectLst/>
                <a:latin typeface="+mn-lt"/>
                <a:ea typeface="+mn-ea"/>
                <a:cs typeface="+mn-cs"/>
              </a:rPr>
              <a:t> mutations and mostly ABC), BN2 (based on </a:t>
            </a:r>
            <a:r>
              <a:rPr lang="en-US" sz="1200" b="0" i="1" kern="1200" dirty="0">
                <a:solidFill>
                  <a:schemeClr val="tx1"/>
                </a:solidFill>
                <a:effectLst/>
                <a:latin typeface="+mn-lt"/>
                <a:ea typeface="+mn-ea"/>
                <a:cs typeface="+mn-cs"/>
              </a:rPr>
              <a:t>BCL6</a:t>
            </a:r>
            <a:r>
              <a:rPr lang="en-US" sz="1200" b="0" i="0" kern="1200" dirty="0">
                <a:solidFill>
                  <a:schemeClr val="tx1"/>
                </a:solidFill>
                <a:effectLst/>
                <a:latin typeface="+mn-lt"/>
                <a:ea typeface="+mn-ea"/>
                <a:cs typeface="+mn-cs"/>
              </a:rPr>
              <a:t> fusions and </a:t>
            </a:r>
            <a:r>
              <a:rPr lang="en-US" sz="1200" b="0" i="1" kern="1200" dirty="0">
                <a:solidFill>
                  <a:schemeClr val="tx1"/>
                </a:solidFill>
                <a:effectLst/>
                <a:latin typeface="+mn-lt"/>
                <a:ea typeface="+mn-ea"/>
                <a:cs typeface="+mn-cs"/>
              </a:rPr>
              <a:t>NOTCH2</a:t>
            </a:r>
            <a:r>
              <a:rPr lang="en-US" sz="1200" b="0" i="0" kern="1200" dirty="0">
                <a:solidFill>
                  <a:schemeClr val="tx1"/>
                </a:solidFill>
                <a:effectLst/>
                <a:latin typeface="+mn-lt"/>
                <a:ea typeface="+mn-ea"/>
                <a:cs typeface="+mn-cs"/>
              </a:rPr>
              <a:t> mutations, with same proportions of GCB</a:t>
            </a:r>
            <a:r>
              <a:rPr lang="en-US" sz="1200" b="0" i="0" kern="1200" baseline="0" dirty="0">
                <a:solidFill>
                  <a:schemeClr val="tx1"/>
                </a:solidFill>
                <a:effectLst/>
                <a:latin typeface="+mn-lt"/>
                <a:ea typeface="+mn-ea"/>
                <a:cs typeface="+mn-cs"/>
              </a:rPr>
              <a:t> and non-GCB</a:t>
            </a:r>
            <a:r>
              <a:rPr lang="en-US" sz="1200" b="0" i="0" kern="1200" dirty="0">
                <a:solidFill>
                  <a:schemeClr val="tx1"/>
                </a:solidFill>
                <a:effectLst/>
                <a:latin typeface="+mn-lt"/>
                <a:ea typeface="+mn-ea"/>
                <a:cs typeface="+mn-cs"/>
              </a:rPr>
              <a:t>), N1 (based on </a:t>
            </a:r>
            <a:r>
              <a:rPr lang="en-US" sz="1200" b="0" i="1" kern="1200" dirty="0">
                <a:solidFill>
                  <a:schemeClr val="tx1"/>
                </a:solidFill>
                <a:effectLst/>
                <a:latin typeface="+mn-lt"/>
                <a:ea typeface="+mn-ea"/>
                <a:cs typeface="+mn-cs"/>
              </a:rPr>
              <a:t>NOTCH1</a:t>
            </a:r>
            <a:r>
              <a:rPr lang="en-US" sz="1200" b="0" i="0" kern="1200" dirty="0">
                <a:solidFill>
                  <a:schemeClr val="tx1"/>
                </a:solidFill>
                <a:effectLst/>
                <a:latin typeface="+mn-lt"/>
                <a:ea typeface="+mn-ea"/>
                <a:cs typeface="+mn-cs"/>
              </a:rPr>
              <a:t> mutations, mostly ABC), and EZB (based on </a:t>
            </a:r>
            <a:r>
              <a:rPr lang="en-US" sz="1200" b="0" i="1" kern="1200" dirty="0">
                <a:solidFill>
                  <a:schemeClr val="tx1"/>
                </a:solidFill>
                <a:effectLst/>
                <a:latin typeface="+mn-lt"/>
                <a:ea typeface="+mn-ea"/>
                <a:cs typeface="+mn-cs"/>
              </a:rPr>
              <a:t>EZH2</a:t>
            </a:r>
            <a:r>
              <a:rPr lang="en-US" sz="1200" b="0" i="0" kern="1200" dirty="0">
                <a:solidFill>
                  <a:schemeClr val="tx1"/>
                </a:solidFill>
                <a:effectLst/>
                <a:latin typeface="+mn-lt"/>
                <a:ea typeface="+mn-ea"/>
                <a:cs typeface="+mn-cs"/>
              </a:rPr>
              <a:t> mutations and </a:t>
            </a:r>
            <a:r>
              <a:rPr lang="en-US" sz="1200" b="0" i="1" kern="1200" dirty="0">
                <a:solidFill>
                  <a:schemeClr val="tx1"/>
                </a:solidFill>
                <a:effectLst/>
                <a:latin typeface="+mn-lt"/>
                <a:ea typeface="+mn-ea"/>
                <a:cs typeface="+mn-cs"/>
              </a:rPr>
              <a:t>BCL2</a:t>
            </a:r>
            <a:r>
              <a:rPr lang="en-US" sz="1200" b="0" i="0" kern="1200" dirty="0">
                <a:solidFill>
                  <a:schemeClr val="tx1"/>
                </a:solidFill>
                <a:effectLst/>
                <a:latin typeface="+mn-lt"/>
                <a:ea typeface="+mn-ea"/>
                <a:cs typeface="+mn-cs"/>
              </a:rPr>
              <a:t> translocations and mostly GCB). </a:t>
            </a:r>
          </a:p>
          <a:p>
            <a:r>
              <a:rPr lang="en-US" sz="1200" b="0" i="0" kern="1200" dirty="0">
                <a:solidFill>
                  <a:schemeClr val="tx1"/>
                </a:solidFill>
                <a:effectLst/>
                <a:latin typeface="+mn-lt"/>
                <a:ea typeface="+mn-ea"/>
                <a:cs typeface="+mn-cs"/>
              </a:rPr>
              <a:t>Genetic aberrations in multiple genes distinguished each genetic subtype from other DLBCLs. These subtypes differed phenotypically, as judged by differences in gene-expression signatures and responses to </a:t>
            </a:r>
            <a:r>
              <a:rPr lang="en-US" sz="1200" b="0" i="0" kern="1200" dirty="0" err="1">
                <a:solidFill>
                  <a:schemeClr val="tx1"/>
                </a:solidFill>
                <a:effectLst/>
                <a:latin typeface="+mn-lt"/>
                <a:ea typeface="+mn-ea"/>
                <a:cs typeface="+mn-cs"/>
              </a:rPr>
              <a:t>immunochemotherapy</a:t>
            </a:r>
            <a:r>
              <a:rPr lang="en-US" sz="1200" b="0" i="0" kern="1200" dirty="0">
                <a:solidFill>
                  <a:schemeClr val="tx1"/>
                </a:solidFill>
                <a:effectLst/>
                <a:latin typeface="+mn-lt"/>
                <a:ea typeface="+mn-ea"/>
                <a:cs typeface="+mn-cs"/>
              </a:rPr>
              <a:t>, with favorable survival in the BN2 and EZB subtypes and inferior outcomes in the MCD and N1 subtypes. Analysis of genetic pathways suggested that MCD and BN2 DLBCLs rely on “chronic active” B-cell receptor signaling that is amenable to therapeutic inhibition.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0FAEE-E94D-4221-9BD1-5E135EBB6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35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 very similar way and more broad,</a:t>
            </a:r>
            <a:r>
              <a:rPr lang="en-US" sz="1200" b="0" i="0" kern="1200" baseline="0" dirty="0">
                <a:solidFill>
                  <a:schemeClr val="tx1"/>
                </a:solidFill>
                <a:effectLst/>
                <a:latin typeface="+mn-lt"/>
                <a:ea typeface="+mn-ea"/>
                <a:cs typeface="+mn-cs"/>
              </a:rPr>
              <a:t> wright and colleagues studied the molecular classification of two cohorts with more than 3000 patients each and divided in the classification that we consider as more recent. </a:t>
            </a:r>
            <a:r>
              <a:rPr lang="en-US" sz="1200" b="0" i="0" kern="1200" dirty="0">
                <a:solidFill>
                  <a:schemeClr val="tx1"/>
                </a:solidFill>
                <a:effectLst/>
                <a:latin typeface="+mn-lt"/>
                <a:ea typeface="+mn-ea"/>
                <a:cs typeface="+mn-cs"/>
              </a:rPr>
              <a:t>This classification system </a:t>
            </a:r>
            <a:r>
              <a:rPr lang="en-US" sz="1200" b="0" i="0" kern="1200" dirty="0" err="1">
                <a:solidFill>
                  <a:schemeClr val="tx1"/>
                </a:solidFill>
                <a:effectLst/>
                <a:latin typeface="+mn-lt"/>
                <a:ea typeface="+mn-ea"/>
                <a:cs typeface="+mn-cs"/>
              </a:rPr>
              <a:t>usied</a:t>
            </a:r>
            <a:r>
              <a:rPr lang="en-US" sz="1200" b="0" i="0" kern="1200" dirty="0">
                <a:solidFill>
                  <a:schemeClr val="tx1"/>
                </a:solidFill>
                <a:effectLst/>
                <a:latin typeface="+mn-lt"/>
                <a:ea typeface="+mn-ea"/>
                <a:cs typeface="+mn-cs"/>
              </a:rPr>
              <a:t> an algorithm referred to as “</a:t>
            </a:r>
            <a:r>
              <a:rPr lang="en-US" sz="1200" b="0" i="0" kern="1200" dirty="0" err="1">
                <a:solidFill>
                  <a:schemeClr val="tx1"/>
                </a:solidFill>
                <a:effectLst/>
                <a:latin typeface="+mn-lt"/>
                <a:ea typeface="+mn-ea"/>
                <a:cs typeface="+mn-cs"/>
              </a:rPr>
              <a:t>LymphGen</a:t>
            </a:r>
            <a:r>
              <a:rPr lang="en-US" sz="1200" b="0" i="0" kern="1200" dirty="0">
                <a:solidFill>
                  <a:schemeClr val="tx1"/>
                </a:solidFill>
                <a:effectLst/>
                <a:latin typeface="+mn-lt"/>
                <a:ea typeface="+mn-ea"/>
                <a:cs typeface="+mn-cs"/>
              </a:rPr>
              <a:t>” and intended on developing a more clinically useful stratification system based partially on work done by Schmitz et al. and </a:t>
            </a:r>
            <a:r>
              <a:rPr lang="en-US" sz="1200" b="0" i="0" kern="1200" dirty="0" err="1">
                <a:solidFill>
                  <a:schemeClr val="tx1"/>
                </a:solidFill>
                <a:effectLst/>
                <a:latin typeface="+mn-lt"/>
                <a:ea typeface="+mn-ea"/>
                <a:cs typeface="+mn-cs"/>
              </a:rPr>
              <a:t>Chapuy</a:t>
            </a:r>
            <a:r>
              <a:rPr lang="en-US" sz="1200" b="0" i="0" kern="1200" dirty="0">
                <a:solidFill>
                  <a:schemeClr val="tx1"/>
                </a:solidFill>
                <a:effectLst/>
                <a:latin typeface="+mn-lt"/>
                <a:ea typeface="+mn-ea"/>
                <a:cs typeface="+mn-cs"/>
              </a:rPr>
              <a:t> et al. This algorithm again recognizes genetic “constellations” rather than individual abnormalities and divides patients into 7 groups based on the prevalence of defined features. These groups are “MCD” characterized by BCR-dependent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immune evasion, “N1” characterized by NOTCH1 signaling and altered B cell differentiation, “A53” characterized by TP53 inactivation and aneuploidy, “BN2” characterized by NOTCH2 signaling with BCR dependent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immune evasion and a loss of CD70, “ST2” characterized by JAK/STAT3 signaling with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activation, and EZB which was further subdivided as being MYC+/− (“EZB-MYC+” and “EZB-MYC–“) and had chromatin modification conferring anti-apoptosis as well as PI3 kinase signaling and S1PR2-GNA13 inactivation. The </a:t>
            </a:r>
            <a:r>
              <a:rPr lang="en-US" sz="1200" b="0" i="0" kern="1200" dirty="0" err="1">
                <a:solidFill>
                  <a:schemeClr val="tx1"/>
                </a:solidFill>
                <a:effectLst/>
                <a:latin typeface="+mn-lt"/>
                <a:ea typeface="+mn-ea"/>
                <a:cs typeface="+mn-cs"/>
              </a:rPr>
              <a:t>LymphGen</a:t>
            </a:r>
            <a:r>
              <a:rPr lang="en-US" sz="1200" b="0" i="0" kern="1200" dirty="0">
                <a:solidFill>
                  <a:schemeClr val="tx1"/>
                </a:solidFill>
                <a:effectLst/>
                <a:latin typeface="+mn-lt"/>
                <a:ea typeface="+mn-ea"/>
                <a:cs typeface="+mn-cs"/>
              </a:rPr>
              <a:t> algorithm, using these criteria among other genetic markers, used genetic information gathered from malignant cells to then score the cells on the presence of these various mutations and assign them to the appropriate group based on assigned confidence intervals. The benefit to this algorithm was the ability to not only define subtype based on presence of these traits, but also to identify cells that had a probability of being part of a core, extended or genetically composite group where probability of belonging to a subtype was &gt;90%, 50%–90%, or if the cell was a core member of more than one subtype, respectively. Using the algorithm, 63.1% of the cohort was able to be classified, greater than the 46.6% classified by Schmitz et al.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0FAEE-E94D-4221-9BD1-5E135EBB6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10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buFont typeface="Arial" panose="020B0604020202020204" pitchFamily="34" charset="0"/>
              <a:buNone/>
            </a:pPr>
            <a:r>
              <a:rPr lang="en-US" sz="1200" b="0" i="0" kern="1200" dirty="0">
                <a:solidFill>
                  <a:schemeClr val="tx1"/>
                </a:solidFill>
                <a:effectLst/>
                <a:latin typeface="+mn-lt"/>
                <a:ea typeface="+mn-ea"/>
                <a:cs typeface="+mn-cs"/>
              </a:rPr>
              <a:t>In this work previously presented at USCAP</a:t>
            </a:r>
            <a:r>
              <a:rPr lang="en-US" sz="1200" b="0" i="0" kern="1200" baseline="0" dirty="0">
                <a:solidFill>
                  <a:schemeClr val="tx1"/>
                </a:solidFill>
                <a:effectLst/>
                <a:latin typeface="+mn-lt"/>
                <a:ea typeface="+mn-ea"/>
                <a:cs typeface="+mn-cs"/>
              </a:rPr>
              <a:t> annual meeting we evaluated whether the current MDACC </a:t>
            </a:r>
            <a:r>
              <a:rPr lang="en-US" sz="1200" b="0" i="0" kern="1200" baseline="0" dirty="0" err="1">
                <a:solidFill>
                  <a:schemeClr val="tx1"/>
                </a:solidFill>
                <a:effectLst/>
                <a:latin typeface="+mn-lt"/>
                <a:ea typeface="+mn-ea"/>
                <a:cs typeface="+mn-cs"/>
              </a:rPr>
              <a:t>EndLymphoma</a:t>
            </a:r>
            <a:r>
              <a:rPr lang="en-US" sz="1200" b="0" i="0" kern="1200" baseline="0" dirty="0">
                <a:solidFill>
                  <a:schemeClr val="tx1"/>
                </a:solidFill>
                <a:effectLst/>
                <a:latin typeface="+mn-lt"/>
                <a:ea typeface="+mn-ea"/>
                <a:cs typeface="+mn-cs"/>
              </a:rPr>
              <a:t> mutational assay associated with FISH could be used to obtain the </a:t>
            </a:r>
            <a:r>
              <a:rPr lang="en-US" sz="1200" b="0" i="0" kern="1200" baseline="0" dirty="0" err="1">
                <a:solidFill>
                  <a:schemeClr val="tx1"/>
                </a:solidFill>
                <a:effectLst/>
                <a:latin typeface="+mn-lt"/>
                <a:ea typeface="+mn-ea"/>
                <a:cs typeface="+mn-cs"/>
              </a:rPr>
              <a:t>LymphGen</a:t>
            </a:r>
            <a:r>
              <a:rPr lang="en-US" sz="1200" b="0" i="0" kern="1200" baseline="0" dirty="0">
                <a:solidFill>
                  <a:schemeClr val="tx1"/>
                </a:solidFill>
                <a:effectLst/>
                <a:latin typeface="+mn-lt"/>
                <a:ea typeface="+mn-ea"/>
                <a:cs typeface="+mn-cs"/>
              </a:rPr>
              <a:t> genetic subtype of DLBCL. Our panel is a </a:t>
            </a:r>
            <a:r>
              <a:rPr lang="en-US" altLang="en-US" sz="1200" dirty="0">
                <a:solidFill>
                  <a:srgbClr val="000000"/>
                </a:solidFill>
                <a:latin typeface="Arial"/>
                <a:ea typeface="Calibri" panose="020F0502020204030204" pitchFamily="34" charset="0"/>
                <a:cs typeface="Times New Roman"/>
              </a:rPr>
              <a:t>hybrid capture-based platform comprised of 162 genes that combines hot spots and whole exon coverage.</a:t>
            </a:r>
            <a:r>
              <a:rPr lang="en-US" altLang="en-US" sz="1200" baseline="0" dirty="0">
                <a:solidFill>
                  <a:srgbClr val="000000"/>
                </a:solidFill>
                <a:latin typeface="Arial"/>
                <a:ea typeface="Calibri" panose="020F0502020204030204" pitchFamily="34" charset="0"/>
                <a:cs typeface="Times New Roman"/>
              </a:rPr>
              <a:t> </a:t>
            </a:r>
            <a:r>
              <a:rPr lang="en-US" altLang="en-US" sz="1200" dirty="0">
                <a:solidFill>
                  <a:srgbClr val="000000"/>
                </a:solidFill>
                <a:latin typeface="Arial"/>
                <a:ea typeface="Calibri" panose="020F0502020204030204" pitchFamily="34" charset="0"/>
                <a:cs typeface="Times New Roman"/>
              </a:rPr>
              <a:t>ELM and FISH results (</a:t>
            </a:r>
            <a:r>
              <a:rPr lang="en-US" altLang="en-US" sz="1200" i="1" dirty="0">
                <a:solidFill>
                  <a:srgbClr val="000000"/>
                </a:solidFill>
                <a:latin typeface="Arial"/>
                <a:ea typeface="Calibri" panose="020F0502020204030204" pitchFamily="34" charset="0"/>
                <a:cs typeface="Times New Roman"/>
              </a:rPr>
              <a:t>MYC</a:t>
            </a:r>
            <a:r>
              <a:rPr lang="en-US" altLang="en-US" sz="1200" dirty="0">
                <a:solidFill>
                  <a:srgbClr val="000000"/>
                </a:solidFill>
                <a:latin typeface="Arial"/>
                <a:ea typeface="Calibri" panose="020F0502020204030204" pitchFamily="34" charset="0"/>
                <a:cs typeface="Times New Roman"/>
              </a:rPr>
              <a:t>, </a:t>
            </a:r>
            <a:r>
              <a:rPr lang="en-US" altLang="en-US" sz="1200" i="1" dirty="0">
                <a:solidFill>
                  <a:srgbClr val="000000"/>
                </a:solidFill>
                <a:latin typeface="Arial"/>
                <a:ea typeface="Calibri" panose="020F0502020204030204" pitchFamily="34" charset="0"/>
                <a:cs typeface="Times New Roman"/>
              </a:rPr>
              <a:t>BCL2</a:t>
            </a:r>
            <a:r>
              <a:rPr lang="en-US" altLang="en-US" sz="1200" dirty="0">
                <a:solidFill>
                  <a:srgbClr val="000000"/>
                </a:solidFill>
                <a:latin typeface="Arial"/>
                <a:ea typeface="Calibri" panose="020F0502020204030204" pitchFamily="34" charset="0"/>
                <a:cs typeface="Times New Roman"/>
              </a:rPr>
              <a:t>, and </a:t>
            </a:r>
            <a:r>
              <a:rPr lang="en-US" altLang="en-US" sz="1200" i="1" dirty="0">
                <a:solidFill>
                  <a:srgbClr val="000000"/>
                </a:solidFill>
                <a:latin typeface="Arial"/>
                <a:ea typeface="Calibri" panose="020F0502020204030204" pitchFamily="34" charset="0"/>
                <a:cs typeface="Times New Roman"/>
              </a:rPr>
              <a:t>BCL6</a:t>
            </a:r>
            <a:r>
              <a:rPr lang="en-US" altLang="en-US" sz="1200" dirty="0">
                <a:solidFill>
                  <a:srgbClr val="000000"/>
                </a:solidFill>
                <a:latin typeface="Arial"/>
                <a:ea typeface="Calibri" panose="020F0502020204030204" pitchFamily="34" charset="0"/>
                <a:cs typeface="Times New Roman"/>
              </a:rPr>
              <a:t>) from 53 DLBCL patients were collected. These data were used to obtain the molecular subtype of DLBCL as determined by the NCI </a:t>
            </a:r>
            <a:r>
              <a:rPr lang="en-US" altLang="en-US" sz="1200" dirty="0" err="1">
                <a:solidFill>
                  <a:srgbClr val="000000"/>
                </a:solidFill>
                <a:latin typeface="Arial"/>
                <a:ea typeface="Calibri" panose="020F0502020204030204" pitchFamily="34" charset="0"/>
                <a:cs typeface="Times New Roman"/>
              </a:rPr>
              <a:t>LymphGen</a:t>
            </a:r>
            <a:r>
              <a:rPr lang="en-US" altLang="en-US" sz="1200" dirty="0">
                <a:solidFill>
                  <a:srgbClr val="000000"/>
                </a:solidFill>
                <a:latin typeface="Arial"/>
                <a:ea typeface="Calibri" panose="020F0502020204030204" pitchFamily="34" charset="0"/>
                <a:cs typeface="Times New Roman"/>
              </a:rPr>
              <a:t> classifier.</a:t>
            </a:r>
            <a:r>
              <a:rPr lang="en-US" altLang="en-US" sz="1200" baseline="0" dirty="0">
                <a:solidFill>
                  <a:srgbClr val="000000"/>
                </a:solidFill>
                <a:latin typeface="Arial"/>
                <a:ea typeface="Calibri" panose="020F0502020204030204" pitchFamily="34" charset="0"/>
                <a:cs typeface="Times New Roman"/>
              </a:rPr>
              <a:t> </a:t>
            </a:r>
            <a:r>
              <a:rPr lang="en-US" altLang="en-US" sz="1200" dirty="0">
                <a:solidFill>
                  <a:srgbClr val="000000"/>
                </a:solidFill>
                <a:latin typeface="Arial"/>
                <a:ea typeface="Calibri" panose="020F0502020204030204" pitchFamily="34" charset="0"/>
                <a:cs typeface="Times New Roman"/>
              </a:rPr>
              <a:t>Whole exome sequencing (WES) from an independent set of 19 cases was used as a gold standard to compare the molecular subtype obtained using the ELM assay plus FISH</a:t>
            </a:r>
            <a:r>
              <a:rPr lang="en-US" altLang="en-US" dirty="0">
                <a:solidFill>
                  <a:srgbClr val="000000"/>
                </a:solidFill>
                <a:latin typeface="Arial"/>
                <a:ea typeface="Calibri" panose="020F0502020204030204" pitchFamily="34" charset="0"/>
                <a:cs typeface="Times New Roman"/>
              </a:rPr>
              <a:t>. Most of patients were male, with a median age of 67 years and a total of 811 mutations in 162 genes were observed (of that, 20% involving TP53). As you may see, in around 30% the cases were classified as EZB (about 50% MYC+ and</a:t>
            </a:r>
            <a:r>
              <a:rPr lang="en-US" altLang="en-US" baseline="0" dirty="0">
                <a:solidFill>
                  <a:srgbClr val="000000"/>
                </a:solidFill>
                <a:latin typeface="Arial"/>
                <a:ea typeface="Calibri" panose="020F0502020204030204" pitchFamily="34" charset="0"/>
                <a:cs typeface="Times New Roman"/>
              </a:rPr>
              <a:t> 50% MYC-), about 10% were ST2, 6% BN2, 4% MCD, 1 case was EZB/BN2 and 51% of the cases </a:t>
            </a:r>
            <a:r>
              <a:rPr lang="en-US" altLang="en-US" baseline="0" dirty="0" err="1">
                <a:solidFill>
                  <a:srgbClr val="000000"/>
                </a:solidFill>
                <a:latin typeface="Arial"/>
                <a:ea typeface="Calibri" panose="020F0502020204030204" pitchFamily="34" charset="0"/>
                <a:cs typeface="Times New Roman"/>
              </a:rPr>
              <a:t>werent</a:t>
            </a:r>
            <a:r>
              <a:rPr lang="en-US" altLang="en-US" baseline="0" dirty="0">
                <a:solidFill>
                  <a:srgbClr val="000000"/>
                </a:solidFill>
                <a:latin typeface="Arial"/>
                <a:ea typeface="Calibri" panose="020F0502020204030204" pitchFamily="34" charset="0"/>
                <a:cs typeface="Times New Roman"/>
              </a:rPr>
              <a:t> classified. </a:t>
            </a:r>
            <a:r>
              <a:rPr lang="en-US" altLang="en-US" sz="1200" dirty="0">
                <a:latin typeface="Arial"/>
                <a:ea typeface="Calibri" panose="020F0502020204030204" pitchFamily="34" charset="0"/>
                <a:cs typeface="Times New Roman"/>
              </a:rPr>
              <a:t>The median turn-around-time for the ELM assay was 12 days (range, 6-24) and for FISH 4 days (range, 1-14)</a:t>
            </a:r>
            <a:r>
              <a:rPr lang="en-US" altLang="en-US" sz="1200" baseline="0" dirty="0">
                <a:latin typeface="Arial"/>
                <a:ea typeface="Calibri" panose="020F0502020204030204" pitchFamily="34" charset="0"/>
                <a:cs typeface="Times New Roman"/>
              </a:rPr>
              <a:t> and t</a:t>
            </a:r>
            <a:r>
              <a:rPr lang="en-US" altLang="en-US" sz="1200" dirty="0">
                <a:solidFill>
                  <a:srgbClr val="000000"/>
                </a:solidFill>
                <a:latin typeface="Arial"/>
                <a:ea typeface="Calibri" panose="020F0502020204030204" pitchFamily="34" charset="0"/>
                <a:cs typeface="Times New Roman"/>
              </a:rPr>
              <a:t>here was a substantial agreement (</a:t>
            </a:r>
            <a:r>
              <a:rPr lang="en-US" altLang="en-US" sz="1200" dirty="0">
                <a:latin typeface="Arial"/>
                <a:ea typeface="Calibri" panose="020F0502020204030204" pitchFamily="34" charset="0"/>
                <a:cs typeface="Times New Roman"/>
              </a:rPr>
              <a:t>Fleiss kappa=0.8) between the </a:t>
            </a:r>
            <a:r>
              <a:rPr lang="en-US" altLang="en-US" sz="1200" dirty="0">
                <a:solidFill>
                  <a:srgbClr val="000000"/>
                </a:solidFill>
                <a:latin typeface="Arial"/>
                <a:ea typeface="Calibri" panose="020F0502020204030204" pitchFamily="34" charset="0"/>
                <a:cs typeface="Times New Roman"/>
              </a:rPr>
              <a:t>ELM/FISH and WES assays to determine the </a:t>
            </a:r>
            <a:r>
              <a:rPr lang="en-US" altLang="en-US" sz="1200" dirty="0" err="1">
                <a:solidFill>
                  <a:srgbClr val="000000"/>
                </a:solidFill>
                <a:latin typeface="Arial"/>
                <a:ea typeface="Calibri" panose="020F0502020204030204" pitchFamily="34" charset="0"/>
                <a:cs typeface="Times New Roman"/>
              </a:rPr>
              <a:t>LympGen</a:t>
            </a:r>
            <a:r>
              <a:rPr lang="en-US" altLang="en-US" sz="1200" dirty="0">
                <a:solidFill>
                  <a:srgbClr val="000000"/>
                </a:solidFill>
                <a:latin typeface="Arial"/>
                <a:ea typeface="Calibri" panose="020F0502020204030204" pitchFamily="34" charset="0"/>
                <a:cs typeface="Times New Roman"/>
              </a:rPr>
              <a:t> subtype. </a:t>
            </a:r>
            <a:r>
              <a:rPr lang="en-US" altLang="en-US" sz="1200" dirty="0">
                <a:latin typeface="Arial"/>
                <a:ea typeface="Calibri" panose="020F0502020204030204" pitchFamily="34" charset="0"/>
                <a:cs typeface="Times New Roman"/>
              </a:rPr>
              <a:t>The median OS was 120 months (range, 21-218). Patient age and treatment response significantly correlated with patient OS,</a:t>
            </a:r>
            <a:r>
              <a:rPr lang="en-US" altLang="en-US" sz="1200" baseline="0" dirty="0">
                <a:latin typeface="Arial"/>
                <a:ea typeface="Calibri" panose="020F0502020204030204" pitchFamily="34" charset="0"/>
                <a:cs typeface="Times New Roman"/>
              </a:rPr>
              <a:t> but not the molecular status, due the quantity of variables. </a:t>
            </a:r>
            <a:r>
              <a:rPr lang="en-US" altLang="en-US" sz="1200" dirty="0">
                <a:latin typeface="Arial"/>
                <a:ea typeface="Calibri" panose="020F0502020204030204" pitchFamily="34" charset="0"/>
                <a:cs typeface="Times New Roman"/>
              </a:rPr>
              <a:t>All 4 EZB/MYC+ patients with adequate clinical follow-up were poor responders whereas 50% of patients in the EZB/MYC- group had a good response.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0FAEE-E94D-4221-9BD1-5E135EBB6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87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First of all, WHO still recommends</a:t>
            </a:r>
            <a:r>
              <a:rPr lang="en-US" baseline="0" dirty="0"/>
              <a:t> report COO according IHC. </a:t>
            </a:r>
            <a:r>
              <a:rPr lang="en-US" sz="1200" b="0" i="0" kern="1200" dirty="0">
                <a:solidFill>
                  <a:schemeClr val="tx1"/>
                </a:solidFill>
                <a:effectLst/>
                <a:latin typeface="+mn-lt"/>
                <a:ea typeface="+mn-ea"/>
                <a:cs typeface="+mn-cs"/>
              </a:rPr>
              <a:t>It is important to be aware of the coverage of the different</a:t>
            </a:r>
            <a:r>
              <a:rPr lang="en-US" sz="1200" b="0" i="1" kern="1200" dirty="0">
                <a:solidFill>
                  <a:schemeClr val="tx1"/>
                </a:solidFill>
                <a:effectLst/>
                <a:latin typeface="+mn-lt"/>
                <a:ea typeface="+mn-ea"/>
                <a:cs typeface="+mn-cs"/>
              </a:rPr>
              <a:t> MYC </a:t>
            </a:r>
            <a:r>
              <a:rPr lang="en-US" sz="1200" b="0" i="0" kern="1200" dirty="0">
                <a:solidFill>
                  <a:schemeClr val="tx1"/>
                </a:solidFill>
                <a:effectLst/>
                <a:latin typeface="+mn-lt"/>
                <a:ea typeface="+mn-ea"/>
                <a:cs typeface="+mn-cs"/>
              </a:rPr>
              <a:t>break-apart probes used for analysis of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gene rearrangement, since not all probes cover the whole spectrum of potential breakpoints at the </a:t>
            </a:r>
            <a:r>
              <a:rPr lang="en-US" sz="1200" b="0" i="1" kern="1200" dirty="0">
                <a:solidFill>
                  <a:schemeClr val="tx1"/>
                </a:solidFill>
                <a:effectLst/>
                <a:latin typeface="+mn-lt"/>
                <a:ea typeface="+mn-ea"/>
                <a:cs typeface="+mn-cs"/>
              </a:rPr>
              <a:t>MYC </a:t>
            </a:r>
            <a:r>
              <a:rPr lang="en-US" sz="1200" b="0" i="0" kern="1200" dirty="0">
                <a:solidFill>
                  <a:schemeClr val="tx1"/>
                </a:solidFill>
                <a:effectLst/>
                <a:latin typeface="+mn-lt"/>
                <a:ea typeface="+mn-ea"/>
                <a:cs typeface="+mn-cs"/>
              </a:rPr>
              <a:t> locus,</a:t>
            </a:r>
            <a:r>
              <a:rPr lang="en-US" sz="1200" b="0" i="0" kern="1200" baseline="0" dirty="0">
                <a:solidFill>
                  <a:schemeClr val="tx1"/>
                </a:solidFill>
                <a:effectLst/>
                <a:latin typeface="+mn-lt"/>
                <a:ea typeface="+mn-ea"/>
                <a:cs typeface="+mn-cs"/>
              </a:rPr>
              <a:t> especially cryptic fusions, i</a:t>
            </a:r>
            <a:r>
              <a:rPr lang="en-US" sz="1200" b="0" i="0" kern="1200" dirty="0">
                <a:solidFill>
                  <a:schemeClr val="tx1"/>
                </a:solidFill>
                <a:effectLst/>
                <a:latin typeface="+mn-lt"/>
                <a:ea typeface="+mn-ea"/>
                <a:cs typeface="+mn-cs"/>
              </a:rPr>
              <a:t>nsertions into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and insertions of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into other loci might escape break-apart probe design and require fusion probe assays. Likewise, rare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as well as</a:t>
            </a:r>
            <a:r>
              <a:rPr lang="en-US" sz="1200" b="0" i="1" kern="1200" dirty="0">
                <a:solidFill>
                  <a:schemeClr val="tx1"/>
                </a:solidFill>
                <a:effectLst/>
                <a:latin typeface="+mn-lt"/>
                <a:ea typeface="+mn-ea"/>
                <a:cs typeface="+mn-cs"/>
              </a:rPr>
              <a:t> BCL2</a:t>
            </a:r>
            <a:r>
              <a:rPr lang="en-US" sz="1200" b="0" i="0" kern="1200" dirty="0">
                <a:solidFill>
                  <a:schemeClr val="tx1"/>
                </a:solidFill>
                <a:effectLst/>
                <a:latin typeface="+mn-lt"/>
                <a:ea typeface="+mn-ea"/>
                <a:cs typeface="+mn-cs"/>
              </a:rPr>
              <a:t>, rearrangements may be cytogenetically cryptic and thus fail to be detected by conventional FISH.</a:t>
            </a:r>
          </a:p>
          <a:p>
            <a:r>
              <a:rPr lang="en-US" sz="1200" b="0" i="0" kern="1200" dirty="0">
                <a:solidFill>
                  <a:schemeClr val="tx1"/>
                </a:solidFill>
                <a:effectLst/>
                <a:latin typeface="+mn-lt"/>
                <a:ea typeface="+mn-ea"/>
                <a:cs typeface="+mn-cs"/>
              </a:rPr>
              <a:t>Cases displaying an isolated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rearrangement or dual rearrangements of</a:t>
            </a:r>
            <a:r>
              <a:rPr lang="en-US" sz="1200" b="0" i="1" kern="1200" dirty="0">
                <a:solidFill>
                  <a:schemeClr val="tx1"/>
                </a:solidFill>
                <a:effectLst/>
                <a:latin typeface="+mn-lt"/>
                <a:ea typeface="+mn-ea"/>
                <a:cs typeface="+mn-cs"/>
              </a:rPr>
              <a:t> MYC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BCL6 </a:t>
            </a:r>
            <a:r>
              <a:rPr lang="en-US" sz="1200" b="0" i="0" kern="1200" dirty="0">
                <a:solidFill>
                  <a:schemeClr val="tx1"/>
                </a:solidFill>
                <a:effectLst/>
                <a:latin typeface="+mn-lt"/>
                <a:ea typeface="+mn-ea"/>
                <a:cs typeface="+mn-cs"/>
              </a:rPr>
              <a:t>do fall within the spectrum of DLBCL, NOS; if a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or a simultaneous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BCL6</a:t>
            </a:r>
            <a:r>
              <a:rPr lang="en-US" sz="1200" b="0" i="0" kern="1200" dirty="0">
                <a:solidFill>
                  <a:schemeClr val="tx1"/>
                </a:solidFill>
                <a:effectLst/>
                <a:latin typeface="+mn-lt"/>
                <a:ea typeface="+mn-ea"/>
                <a:cs typeface="+mn-cs"/>
              </a:rPr>
              <a:t> rearrangement is detected, it should be reported (DLBCL, NOS with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MYC</a:t>
            </a:r>
            <a:r>
              <a:rPr lang="en-US" sz="1200" b="0" i="0" kern="1200" dirty="0">
                <a:solidFill>
                  <a:schemeClr val="tx1"/>
                </a:solidFill>
                <a:effectLst/>
                <a:latin typeface="+mn-lt"/>
                <a:ea typeface="+mn-ea"/>
                <a:cs typeface="+mn-cs"/>
              </a:rPr>
              <a:t> and</a:t>
            </a:r>
            <a:r>
              <a:rPr lang="en-US" sz="1200" b="0" i="1" kern="1200" dirty="0">
                <a:solidFill>
                  <a:schemeClr val="tx1"/>
                </a:solidFill>
                <a:effectLst/>
                <a:latin typeface="+mn-lt"/>
                <a:ea typeface="+mn-ea"/>
                <a:cs typeface="+mn-cs"/>
              </a:rPr>
              <a:t> BCL6</a:t>
            </a:r>
            <a:r>
              <a:rPr lang="en-US" sz="1200" b="0" i="0" kern="1200" dirty="0">
                <a:solidFill>
                  <a:schemeClr val="tx1"/>
                </a:solidFill>
                <a:effectLst/>
                <a:latin typeface="+mn-lt"/>
                <a:ea typeface="+mn-ea"/>
                <a:cs typeface="+mn-cs"/>
              </a:rPr>
              <a:t> rearrangement). DLBCL, NOS in younger patients, localized to the head and neck region with strong and uniform MUM1 expression suggests large B-cell lymphoma with</a:t>
            </a:r>
            <a:r>
              <a:rPr lang="en-US" sz="1200" b="0" i="1" kern="1200" dirty="0">
                <a:solidFill>
                  <a:schemeClr val="tx1"/>
                </a:solidFill>
                <a:effectLst/>
                <a:latin typeface="+mn-lt"/>
                <a:ea typeface="+mn-ea"/>
                <a:cs typeface="+mn-cs"/>
              </a:rPr>
              <a:t> IRF4</a:t>
            </a:r>
            <a:r>
              <a:rPr lang="en-US" sz="1200" b="0" i="0" kern="1200" dirty="0">
                <a:solidFill>
                  <a:schemeClr val="tx1"/>
                </a:solidFill>
                <a:effectLst/>
                <a:latin typeface="+mn-lt"/>
                <a:ea typeface="+mn-ea"/>
                <a:cs typeface="+mn-cs"/>
              </a:rPr>
              <a:t> rearrangement; </a:t>
            </a:r>
            <a:r>
              <a:rPr lang="en-US" sz="1200" b="0" i="1" kern="1200" dirty="0">
                <a:solidFill>
                  <a:schemeClr val="tx1"/>
                </a:solidFill>
                <a:effectLst/>
                <a:latin typeface="+mn-lt"/>
                <a:ea typeface="+mn-ea"/>
                <a:cs typeface="+mn-cs"/>
              </a:rPr>
              <a:t>IRF4</a:t>
            </a:r>
            <a:r>
              <a:rPr lang="en-US" sz="1200" b="0" i="0" kern="1200" dirty="0">
                <a:solidFill>
                  <a:schemeClr val="tx1"/>
                </a:solidFill>
                <a:effectLst/>
                <a:latin typeface="+mn-lt"/>
                <a:ea typeface="+mn-ea"/>
                <a:cs typeface="+mn-cs"/>
              </a:rPr>
              <a:t> rearrangement should be evaluated in such cases, and if present, excludes DLBCL, NOS.  In occasional cases, clonality analysis and/or genetic profiling may be helpful, if clinically relevant. In particular, the presence of individual mutations, such as </a:t>
            </a:r>
            <a:r>
              <a:rPr lang="en-US" sz="1200" b="0" i="1" kern="1200" dirty="0">
                <a:solidFill>
                  <a:schemeClr val="tx1"/>
                </a:solidFill>
                <a:effectLst/>
                <a:latin typeface="+mn-lt"/>
                <a:ea typeface="+mn-ea"/>
                <a:cs typeface="+mn-cs"/>
              </a:rPr>
              <a:t>MYD88</a:t>
            </a:r>
            <a:r>
              <a:rPr lang="en-US" sz="1200" b="0" i="0" kern="1200" dirty="0">
                <a:solidFill>
                  <a:schemeClr val="tx1"/>
                </a:solidFill>
                <a:effectLst/>
                <a:latin typeface="+mn-lt"/>
                <a:ea typeface="+mn-ea"/>
                <a:cs typeface="+mn-cs"/>
              </a:rPr>
              <a:t>, might aid in reaching a diagnosis, especially in small biopsies from extra-nodal sites. Gene expression profiling (GEP) is the gold standard for cell of origin (COO) determination. Since detailed mutation spectra as obtained by targeted panel and/or whole exome/genome sequencing currently have very limited consequences for treatment decisions outside clinical trials, such analyses have little role at present in routine practice. However, this situation may be subject to change in the coming few years as more knowledge and diagnostic assays become available.</a:t>
            </a:r>
          </a:p>
          <a:p>
            <a:r>
              <a:rPr lang="en-US" sz="1200" b="0" i="1" kern="1200" dirty="0">
                <a:solidFill>
                  <a:schemeClr val="tx1"/>
                </a:solidFill>
                <a:effectLst/>
                <a:latin typeface="+mn-lt"/>
                <a:ea typeface="+mn-ea"/>
                <a:cs typeface="+mn-cs"/>
              </a:rPr>
              <a:t>Mutational subgroups of DLBCL. </a:t>
            </a:r>
            <a:r>
              <a:rPr lang="en-US" sz="1200" b="0" i="0" kern="1200" dirty="0">
                <a:solidFill>
                  <a:schemeClr val="tx1"/>
                </a:solidFill>
                <a:effectLst/>
                <a:latin typeface="+mn-lt"/>
                <a:ea typeface="+mn-ea"/>
                <a:cs typeface="+mn-cs"/>
              </a:rPr>
              <a:t>The proposed mutational subtypes in DLBCL, NOS have a different impact on prognosis , however there is currently no consensus as to how this additional information might aid in treatment decision making. Before meaningful introduction in practice, harmonization between the different proposed molecular classifications, including technical and </a:t>
            </a:r>
            <a:r>
              <a:rPr lang="en-US" sz="1200" b="0" i="0" kern="1200" dirty="0" err="1">
                <a:solidFill>
                  <a:schemeClr val="tx1"/>
                </a:solidFill>
                <a:effectLst/>
                <a:latin typeface="+mn-lt"/>
                <a:ea typeface="+mn-ea"/>
                <a:cs typeface="+mn-cs"/>
              </a:rPr>
              <a:t>bioinformatic</a:t>
            </a:r>
            <a:r>
              <a:rPr lang="en-US" sz="1200" b="0" i="0" kern="1200" dirty="0">
                <a:solidFill>
                  <a:schemeClr val="tx1"/>
                </a:solidFill>
                <a:effectLst/>
                <a:latin typeface="+mn-lt"/>
                <a:ea typeface="+mn-ea"/>
                <a:cs typeface="+mn-cs"/>
              </a:rPr>
              <a:t> aspects and availability of assays under good laboratory practice standards are needed. Thereafter, clinical trials are required before the clinical utility of the sub-groups can be fully elucidated. The prognostic impact of non-coding mutations is yet unexplored.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ICC: In ICC it is recognized that molecular and cytogenetic profiling studies have independently identified 5 to 7 new functional genetic subgroups of DLBCL, which strongly emphasizes the validity of this concept but fails to classify all patients (</a:t>
            </a:r>
            <a:r>
              <a:rPr lang="en-US" sz="1200" b="0" i="0" u="none" strike="noStrike" kern="1200" dirty="0">
                <a:solidFill>
                  <a:schemeClr val="tx1"/>
                </a:solidFill>
                <a:effectLst/>
                <a:latin typeface="+mn-lt"/>
                <a:ea typeface="+mn-ea"/>
                <a:cs typeface="+mn-cs"/>
              </a:rPr>
              <a:t>Figure 2</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131-134</a:t>
            </a:r>
            <a:r>
              <a:rPr lang="en-US" sz="1200" b="0" i="0" kern="1200" dirty="0">
                <a:solidFill>
                  <a:schemeClr val="tx1"/>
                </a:solidFill>
                <a:effectLst/>
                <a:latin typeface="+mn-lt"/>
                <a:ea typeface="+mn-ea"/>
                <a:cs typeface="+mn-cs"/>
              </a:rPr>
              <a:t> A combination of cell-of-origin and molecular subclassification may provide more precise patient stratification for developing future clinical trials.</a:t>
            </a:r>
            <a:r>
              <a:rPr lang="en-US" sz="1200" b="0" i="0" u="none" strike="noStrike" kern="1200" baseline="30000" dirty="0">
                <a:solidFill>
                  <a:schemeClr val="tx1"/>
                </a:solidFill>
                <a:effectLst/>
                <a:latin typeface="+mn-lt"/>
                <a:ea typeface="+mn-ea"/>
                <a:cs typeface="+mn-cs"/>
              </a:rPr>
              <a:t>135</a:t>
            </a:r>
            <a:r>
              <a:rPr lang="en-US" sz="1200" b="0" i="0" kern="1200" dirty="0">
                <a:solidFill>
                  <a:schemeClr val="tx1"/>
                </a:solidFill>
                <a:effectLst/>
                <a:latin typeface="+mn-lt"/>
                <a:ea typeface="+mn-ea"/>
                <a:cs typeface="+mn-cs"/>
              </a:rPr>
              <a:t> Overall, cell-of-origin is retained for the present time with the expectation that transition to a molecular genetic classification will be feasible in the near future.</a:t>
            </a:r>
          </a:p>
          <a:p>
            <a:endParaRPr lang="en-US" dirty="0"/>
          </a:p>
        </p:txBody>
      </p:sp>
      <p:sp>
        <p:nvSpPr>
          <p:cNvPr id="4" name="Slide Number Placeholder 3"/>
          <p:cNvSpPr>
            <a:spLocks noGrp="1"/>
          </p:cNvSpPr>
          <p:nvPr>
            <p:ph type="sldNum" sz="quarter" idx="10"/>
          </p:nvPr>
        </p:nvSpPr>
        <p:spPr/>
        <p:txBody>
          <a:bodyPr/>
          <a:lstStyle/>
          <a:p>
            <a:fld id="{9450FAEE-E94D-4221-9BD1-5E135EBB645E}" type="slidenum">
              <a:rPr lang="en-US" smtClean="0"/>
              <a:t>11</a:t>
            </a:fld>
            <a:endParaRPr lang="en-US"/>
          </a:p>
        </p:txBody>
      </p:sp>
    </p:spTree>
    <p:extLst>
      <p:ext uri="{BB962C8B-B14F-4D97-AF65-F5344CB8AC3E}">
        <p14:creationId xmlns:p14="http://schemas.microsoft.com/office/powerpoint/2010/main" val="222083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8013E-CBC3-4AA9-A04C-E873129F04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115CBC3-724C-4744-9F10-E382FCA11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16C46AA1-7917-407C-990D-22194E57F98E}"/>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6D30D586-30F5-46F2-99AC-ED9AA0AD815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EF57FED-5880-4762-B742-4E3300E06FB1}"/>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153487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DA6E3-9639-4FD6-879E-41302A77B7A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9F1A7E13-22DF-464C-A42B-D9414BD93E4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2F0C4A9-84CF-4E7F-9FF6-A5BE3F88C9D1}"/>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0E637AE8-B0B5-40F1-8AF0-D4C7100E35D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D7D7C4B-1BF9-46DA-9CCE-948E25571581}"/>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409285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9FF8C85-5899-40C5-AD79-8365BDE168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4884122-4E14-4281-8D1B-D087A9A390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2443C6D-A3EC-4030-ACD2-9C4AE65E1BE2}"/>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004FDF36-C634-4F95-88B1-3BC51E6F38B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2947B5D-38A7-4529-9521-A954F5AD9CBE}"/>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94285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7CDE0-D4C7-4F96-8344-AF2C04D1518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2170DEB-ABD6-4EC8-9D28-F625E026B8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29FD64E-280E-4F19-A4F0-C08DA06A4251}"/>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5CBB3368-7D10-4FB7-9409-6DB6246495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39A4F10-DF30-4625-8706-6180F8E93AB3}"/>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428547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AB69C-E4B9-4FAE-8A34-8038AA8055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6B421DD-E3C5-4AC5-95A8-7C7565ACB8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B0CFED-8690-4BB4-8D01-6C762D2D5E69}"/>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97CC320A-5A22-45C6-B12C-0B457DF750C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C3473F7-BFAC-43F4-9C3E-6D4E127E34C5}"/>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196909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696E0-E462-4A41-939A-54F6163606D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9582344-0E36-418A-9EE1-42F2B438791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D23CB987-0D15-4A5E-AE19-6A7278F301F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60894DE-DF8C-4F1A-AFAB-B5A1B057AD89}"/>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6" name="Marcador de pie de página 5">
            <a:extLst>
              <a:ext uri="{FF2B5EF4-FFF2-40B4-BE49-F238E27FC236}">
                <a16:creationId xmlns:a16="http://schemas.microsoft.com/office/drawing/2014/main" id="{260E4E4D-6EEA-433C-B7E0-73EF4CBD5C7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8831141-143E-4AEB-AE02-E2B0595E40E4}"/>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313036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33566-6EFC-46E6-B41D-0926F56EA6F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F9A38E2-358A-48A5-939A-D8FBE79FC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3D42B7-DA10-43E1-A371-A5415CD392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F371C760-5CAF-4436-A548-FE00CB6D8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E0BEB9-68AE-4057-A308-9412D31CC6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E43CCA1-E7FF-4F6B-91AE-5BB921217793}"/>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8" name="Marcador de pie de página 7">
            <a:extLst>
              <a:ext uri="{FF2B5EF4-FFF2-40B4-BE49-F238E27FC236}">
                <a16:creationId xmlns:a16="http://schemas.microsoft.com/office/drawing/2014/main" id="{1471483D-62B8-44A5-A8D2-BDCFF42AD079}"/>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AFE85390-D9FF-46F0-82FC-811E265E0DCC}"/>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392851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FC928-FCBA-4FE4-A523-FE7101F886C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8ECE1EA-11E9-4438-849B-A23BAD6AE682}"/>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4" name="Marcador de pie de página 3">
            <a:extLst>
              <a:ext uri="{FF2B5EF4-FFF2-40B4-BE49-F238E27FC236}">
                <a16:creationId xmlns:a16="http://schemas.microsoft.com/office/drawing/2014/main" id="{C59DDED0-D0F6-4541-AFA8-9B3C31D2D4A7}"/>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180132DD-A914-4F07-A0BF-768D62DAE015}"/>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30883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5EA8A74-6950-4F9B-A1C5-FC0223049B83}"/>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3" name="Marcador de pie de página 2">
            <a:extLst>
              <a:ext uri="{FF2B5EF4-FFF2-40B4-BE49-F238E27FC236}">
                <a16:creationId xmlns:a16="http://schemas.microsoft.com/office/drawing/2014/main" id="{0C4EBDF1-F21B-423A-9BA3-E86EE1D3336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A1C76DE1-C554-4A90-B815-3D94C43218E8}"/>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407449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4310F-E140-4D94-9EE3-6AD48335E9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1F7B1B1-1748-4AC2-B6BF-B715347707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956A22C-6CF9-4209-9510-0F439C6DF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275843-BDCD-46DF-A711-FB3ED45DF290}"/>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6" name="Marcador de pie de página 5">
            <a:extLst>
              <a:ext uri="{FF2B5EF4-FFF2-40B4-BE49-F238E27FC236}">
                <a16:creationId xmlns:a16="http://schemas.microsoft.com/office/drawing/2014/main" id="{B9F50318-7AE2-4C1F-BC36-549C4D270B0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6A2FD68-08A2-44AE-9A4F-FDA41447040C}"/>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305994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DE3F7-3412-40E3-9295-FD948BF606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3BFBEBE-5D29-4A30-95D0-6A7A34F04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8286DD5-322C-488C-B9B9-AA2E71DEA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F2B52E-E1E9-43CB-8D8B-943C55854F14}"/>
              </a:ext>
            </a:extLst>
          </p:cNvPr>
          <p:cNvSpPr>
            <a:spLocks noGrp="1"/>
          </p:cNvSpPr>
          <p:nvPr>
            <p:ph type="dt" sz="half" idx="10"/>
          </p:nvPr>
        </p:nvSpPr>
        <p:spPr/>
        <p:txBody>
          <a:bodyPr/>
          <a:lstStyle/>
          <a:p>
            <a:fld id="{761109B4-FF66-4CA5-ABF0-09C361C9F190}" type="datetimeFigureOut">
              <a:rPr lang="es-PE" smtClean="0"/>
              <a:t>26/08/2023</a:t>
            </a:fld>
            <a:endParaRPr lang="es-PE"/>
          </a:p>
        </p:txBody>
      </p:sp>
      <p:sp>
        <p:nvSpPr>
          <p:cNvPr id="6" name="Marcador de pie de página 5">
            <a:extLst>
              <a:ext uri="{FF2B5EF4-FFF2-40B4-BE49-F238E27FC236}">
                <a16:creationId xmlns:a16="http://schemas.microsoft.com/office/drawing/2014/main" id="{73ADDEBA-A213-4213-B4D5-D0518390A2B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DBD354F-10D2-492C-B44B-DC1E49F8DF95}"/>
              </a:ext>
            </a:extLst>
          </p:cNvPr>
          <p:cNvSpPr>
            <a:spLocks noGrp="1"/>
          </p:cNvSpPr>
          <p:nvPr>
            <p:ph type="sldNum" sz="quarter" idx="12"/>
          </p:nvPr>
        </p:nvSpPr>
        <p:spPr/>
        <p:txBody>
          <a:bodyPr/>
          <a:lstStyle/>
          <a:p>
            <a:fld id="{B52F5DA0-BCC5-457A-B351-D7419E4A588E}" type="slidenum">
              <a:rPr lang="es-PE" smtClean="0"/>
              <a:t>‹#›</a:t>
            </a:fld>
            <a:endParaRPr lang="es-PE"/>
          </a:p>
        </p:txBody>
      </p:sp>
    </p:spTree>
    <p:extLst>
      <p:ext uri="{BB962C8B-B14F-4D97-AF65-F5344CB8AC3E}">
        <p14:creationId xmlns:p14="http://schemas.microsoft.com/office/powerpoint/2010/main" val="349108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641DF8-06D2-4CC9-9CAD-708097A38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A99BE78-47FA-4361-8FBA-A62D9EF5B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1A71201-EE71-43D0-B682-9C225A7654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109B4-FF66-4CA5-ABF0-09C361C9F190}" type="datetimeFigureOut">
              <a:rPr lang="es-PE" smtClean="0"/>
              <a:t>26/08/2023</a:t>
            </a:fld>
            <a:endParaRPr lang="es-PE"/>
          </a:p>
        </p:txBody>
      </p:sp>
      <p:sp>
        <p:nvSpPr>
          <p:cNvPr id="5" name="Marcador de pie de página 4">
            <a:extLst>
              <a:ext uri="{FF2B5EF4-FFF2-40B4-BE49-F238E27FC236}">
                <a16:creationId xmlns:a16="http://schemas.microsoft.com/office/drawing/2014/main" id="{D2258462-9BB9-4FA5-96F9-95FD41CE9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B7F9AB14-7A34-45F3-9A8F-E2BAA848A7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F5DA0-BCC5-457A-B351-D7419E4A588E}" type="slidenum">
              <a:rPr lang="es-PE" smtClean="0"/>
              <a:t>‹#›</a:t>
            </a:fld>
            <a:endParaRPr lang="es-PE"/>
          </a:p>
        </p:txBody>
      </p:sp>
    </p:spTree>
    <p:extLst>
      <p:ext uri="{BB962C8B-B14F-4D97-AF65-F5344CB8AC3E}">
        <p14:creationId xmlns:p14="http://schemas.microsoft.com/office/powerpoint/2010/main" val="2151465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43260A-6EF4-4778-B1AD-B0A6238A2971}"/>
              </a:ext>
            </a:extLst>
          </p:cNvPr>
          <p:cNvSpPr>
            <a:spLocks noGrp="1"/>
          </p:cNvSpPr>
          <p:nvPr>
            <p:ph type="ctrTitle"/>
          </p:nvPr>
        </p:nvSpPr>
        <p:spPr>
          <a:xfrm>
            <a:off x="2974110" y="3360754"/>
            <a:ext cx="9144000" cy="808966"/>
          </a:xfrm>
        </p:spPr>
        <p:txBody>
          <a:bodyPr>
            <a:noAutofit/>
          </a:bodyPr>
          <a:lstStyle/>
          <a:p>
            <a:r>
              <a:rPr lang="es-MX" sz="3600" b="1" dirty="0">
                <a:solidFill>
                  <a:srgbClr val="034555"/>
                </a:solidFill>
                <a:latin typeface="Arial" panose="020B0604020202020204" pitchFamily="34" charset="0"/>
                <a:cs typeface="Arial" panose="020B0604020202020204" pitchFamily="34" charset="0"/>
              </a:rPr>
              <a:t>Molecular </a:t>
            </a:r>
            <a:r>
              <a:rPr lang="en-US" sz="3600" b="1" dirty="0">
                <a:solidFill>
                  <a:srgbClr val="034555"/>
                </a:solidFill>
                <a:latin typeface="Arial" panose="020B0604020202020204" pitchFamily="34" charset="0"/>
                <a:cs typeface="Arial" panose="020B0604020202020204" pitchFamily="34" charset="0"/>
              </a:rPr>
              <a:t>Classification</a:t>
            </a:r>
            <a:r>
              <a:rPr lang="es-MX" sz="3600" b="1" dirty="0">
                <a:solidFill>
                  <a:srgbClr val="034555"/>
                </a:solidFill>
                <a:latin typeface="Arial" panose="020B0604020202020204" pitchFamily="34" charset="0"/>
                <a:cs typeface="Arial" panose="020B0604020202020204" pitchFamily="34" charset="0"/>
              </a:rPr>
              <a:t> of DLBCL</a:t>
            </a:r>
            <a:endParaRPr lang="es-PE" sz="3600" b="1" dirty="0">
              <a:solidFill>
                <a:srgbClr val="034555"/>
              </a:solidFill>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B61ECB66-CDF8-40C1-A436-52C29D47B61C}"/>
              </a:ext>
            </a:extLst>
          </p:cNvPr>
          <p:cNvSpPr>
            <a:spLocks noGrp="1"/>
          </p:cNvSpPr>
          <p:nvPr>
            <p:ph type="subTitle" idx="1"/>
          </p:nvPr>
        </p:nvSpPr>
        <p:spPr>
          <a:xfrm>
            <a:off x="2974110" y="4169720"/>
            <a:ext cx="9144000" cy="1918846"/>
          </a:xfrm>
        </p:spPr>
        <p:txBody>
          <a:bodyPr>
            <a:normAutofit/>
          </a:bodyPr>
          <a:lstStyle/>
          <a:p>
            <a:r>
              <a:rPr lang="es-MX" b="1" dirty="0">
                <a:solidFill>
                  <a:srgbClr val="686868"/>
                </a:solidFill>
                <a:latin typeface="Arial" panose="020B0604020202020204" pitchFamily="34" charset="0"/>
                <a:cs typeface="Arial" panose="020B0604020202020204" pitchFamily="34" charset="0"/>
              </a:rPr>
              <a:t>Mario L. Marques-Piubelli, MD</a:t>
            </a:r>
          </a:p>
          <a:p>
            <a:r>
              <a:rPr lang="en-US" sz="1800" dirty="0">
                <a:solidFill>
                  <a:srgbClr val="686868"/>
                </a:solidFill>
                <a:latin typeface="Arial" panose="020B0604020202020204" pitchFamily="34" charset="0"/>
                <a:cs typeface="Arial" panose="020B0604020202020204" pitchFamily="34" charset="0"/>
              </a:rPr>
              <a:t>Assistant</a:t>
            </a:r>
            <a:r>
              <a:rPr lang="es-MX" sz="1800" dirty="0">
                <a:solidFill>
                  <a:srgbClr val="686868"/>
                </a:solidFill>
                <a:latin typeface="Arial" panose="020B0604020202020204" pitchFamily="34" charset="0"/>
                <a:cs typeface="Arial" panose="020B0604020202020204" pitchFamily="34" charset="0"/>
              </a:rPr>
              <a:t> </a:t>
            </a:r>
            <a:r>
              <a:rPr lang="en-US" sz="1800" dirty="0">
                <a:solidFill>
                  <a:srgbClr val="686868"/>
                </a:solidFill>
                <a:latin typeface="Arial" panose="020B0604020202020204" pitchFamily="34" charset="0"/>
                <a:cs typeface="Arial" panose="020B0604020202020204" pitchFamily="34" charset="0"/>
              </a:rPr>
              <a:t>Professor</a:t>
            </a:r>
          </a:p>
          <a:p>
            <a:r>
              <a:rPr lang="es-MX" sz="1800" dirty="0">
                <a:solidFill>
                  <a:srgbClr val="686868"/>
                </a:solidFill>
                <a:latin typeface="Arial" panose="020B0604020202020204" pitchFamily="34" charset="0"/>
                <a:cs typeface="Arial" panose="020B0604020202020204" pitchFamily="34" charset="0"/>
              </a:rPr>
              <a:t>Director, Heme </a:t>
            </a:r>
            <a:r>
              <a:rPr lang="es-MX" sz="1800" dirty="0" err="1">
                <a:solidFill>
                  <a:srgbClr val="686868"/>
                </a:solidFill>
                <a:latin typeface="Arial" panose="020B0604020202020204" pitchFamily="34" charset="0"/>
                <a:cs typeface="Arial" panose="020B0604020202020204" pitchFamily="34" charset="0"/>
              </a:rPr>
              <a:t>Malignancies</a:t>
            </a:r>
            <a:r>
              <a:rPr lang="es-MX" sz="1800" dirty="0">
                <a:solidFill>
                  <a:srgbClr val="686868"/>
                </a:solidFill>
                <a:latin typeface="Arial" panose="020B0604020202020204" pitchFamily="34" charset="0"/>
                <a:cs typeface="Arial" panose="020B0604020202020204" pitchFamily="34" charset="0"/>
              </a:rPr>
              <a:t> </a:t>
            </a:r>
            <a:r>
              <a:rPr lang="es-MX" sz="1800" dirty="0" err="1">
                <a:solidFill>
                  <a:srgbClr val="686868"/>
                </a:solidFill>
                <a:latin typeface="Arial" panose="020B0604020202020204" pitchFamily="34" charset="0"/>
                <a:cs typeface="Arial" panose="020B0604020202020204" pitchFamily="34" charset="0"/>
              </a:rPr>
              <a:t>Lab</a:t>
            </a:r>
            <a:endParaRPr lang="es-MX" sz="1800" dirty="0">
              <a:solidFill>
                <a:srgbClr val="686868"/>
              </a:solidFill>
              <a:latin typeface="Arial" panose="020B0604020202020204" pitchFamily="34" charset="0"/>
              <a:cs typeface="Arial" panose="020B0604020202020204" pitchFamily="34" charset="0"/>
            </a:endParaRPr>
          </a:p>
          <a:p>
            <a:r>
              <a:rPr lang="es-MX" sz="1800" dirty="0" err="1">
                <a:solidFill>
                  <a:srgbClr val="686868"/>
                </a:solidFill>
                <a:latin typeface="Arial" panose="020B0604020202020204" pitchFamily="34" charset="0"/>
                <a:cs typeface="Arial" panose="020B0604020202020204" pitchFamily="34" charset="0"/>
              </a:rPr>
              <a:t>Department</a:t>
            </a:r>
            <a:r>
              <a:rPr lang="es-MX" sz="1800" dirty="0">
                <a:solidFill>
                  <a:srgbClr val="686868"/>
                </a:solidFill>
                <a:latin typeface="Arial" panose="020B0604020202020204" pitchFamily="34" charset="0"/>
                <a:cs typeface="Arial" panose="020B0604020202020204" pitchFamily="34" charset="0"/>
              </a:rPr>
              <a:t> of </a:t>
            </a:r>
            <a:r>
              <a:rPr lang="es-MX" sz="1800" dirty="0" err="1">
                <a:solidFill>
                  <a:srgbClr val="686868"/>
                </a:solidFill>
                <a:latin typeface="Arial" panose="020B0604020202020204" pitchFamily="34" charset="0"/>
                <a:cs typeface="Arial" panose="020B0604020202020204" pitchFamily="34" charset="0"/>
              </a:rPr>
              <a:t>Translational</a:t>
            </a:r>
            <a:r>
              <a:rPr lang="es-MX" sz="1800" dirty="0">
                <a:solidFill>
                  <a:srgbClr val="686868"/>
                </a:solidFill>
                <a:latin typeface="Arial" panose="020B0604020202020204" pitchFamily="34" charset="0"/>
                <a:cs typeface="Arial" panose="020B0604020202020204" pitchFamily="34" charset="0"/>
              </a:rPr>
              <a:t> Molecular Pathology</a:t>
            </a:r>
          </a:p>
          <a:p>
            <a:r>
              <a:rPr lang="es-MX" sz="1800" dirty="0">
                <a:solidFill>
                  <a:srgbClr val="686868"/>
                </a:solidFill>
                <a:latin typeface="Arial" panose="020B0604020202020204" pitchFamily="34" charset="0"/>
                <a:cs typeface="Arial" panose="020B0604020202020204" pitchFamily="34" charset="0"/>
              </a:rPr>
              <a:t>The </a:t>
            </a:r>
            <a:r>
              <a:rPr lang="es-MX" sz="1800" dirty="0" err="1">
                <a:solidFill>
                  <a:srgbClr val="686868"/>
                </a:solidFill>
                <a:latin typeface="Arial" panose="020B0604020202020204" pitchFamily="34" charset="0"/>
                <a:cs typeface="Arial" panose="020B0604020202020204" pitchFamily="34" charset="0"/>
              </a:rPr>
              <a:t>University</a:t>
            </a:r>
            <a:r>
              <a:rPr lang="es-MX" sz="1800" dirty="0">
                <a:solidFill>
                  <a:srgbClr val="686868"/>
                </a:solidFill>
                <a:latin typeface="Arial" panose="020B0604020202020204" pitchFamily="34" charset="0"/>
                <a:cs typeface="Arial" panose="020B0604020202020204" pitchFamily="34" charset="0"/>
              </a:rPr>
              <a:t> of Texas MD Anderson Cancer Center </a:t>
            </a:r>
            <a:endParaRPr lang="es-PE" sz="1600" dirty="0">
              <a:solidFill>
                <a:srgbClr val="686868"/>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8971280" y="2258796"/>
            <a:ext cx="2212340" cy="1128293"/>
          </a:xfrm>
          <a:prstGeom prst="rect">
            <a:avLst/>
          </a:prstGeom>
        </p:spPr>
      </p:pic>
    </p:spTree>
    <p:extLst>
      <p:ext uri="{BB962C8B-B14F-4D97-AF65-F5344CB8AC3E}">
        <p14:creationId xmlns:p14="http://schemas.microsoft.com/office/powerpoint/2010/main" val="356516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518401" y="6179960"/>
            <a:ext cx="472767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white"/>
                </a:solidFill>
                <a:effectLst/>
                <a:uLnTx/>
                <a:uFillTx/>
                <a:latin typeface="Calibri" panose="020F0502020204030204"/>
                <a:ea typeface="+mn-ea"/>
                <a:cs typeface="+mn-cs"/>
              </a:rPr>
              <a:t>Okechukwu</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VN, Marques-Piubelli ML &amp; Vega F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et al</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USCAP Annual Meeting, 2023</a:t>
            </a:r>
          </a:p>
        </p:txBody>
      </p:sp>
      <p:sp>
        <p:nvSpPr>
          <p:cNvPr id="16" name="Título 1">
            <a:extLst>
              <a:ext uri="{FF2B5EF4-FFF2-40B4-BE49-F238E27FC236}">
                <a16:creationId xmlns:a16="http://schemas.microsoft.com/office/drawing/2014/main" id="{D943260A-6EF4-4778-B1AD-B0A6238A2971}"/>
              </a:ext>
            </a:extLst>
          </p:cNvPr>
          <p:cNvSpPr txBox="1">
            <a:spLocks/>
          </p:cNvSpPr>
          <p:nvPr/>
        </p:nvSpPr>
        <p:spPr>
          <a:xfrm>
            <a:off x="286474" y="41283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Molecular Classifications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MDACC experience</a:t>
            </a:r>
            <a:endParaRPr kumimoji="0" lang="en-US" sz="3600" b="1" i="1"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71341681"/>
              </p:ext>
            </p:extLst>
          </p:nvPr>
        </p:nvGraphicFramePr>
        <p:xfrm>
          <a:off x="3762477" y="817313"/>
          <a:ext cx="5106220" cy="5212080"/>
        </p:xfrm>
        <a:graphic>
          <a:graphicData uri="http://schemas.openxmlformats.org/drawingml/2006/table">
            <a:tbl>
              <a:tblPr firstRow="1" bandRow="1">
                <a:tableStyleId>{5C22544A-7EE6-4342-B048-85BDC9FD1C3A}</a:tableStyleId>
              </a:tblPr>
              <a:tblGrid>
                <a:gridCol w="2553110">
                  <a:extLst>
                    <a:ext uri="{9D8B030D-6E8A-4147-A177-3AD203B41FA5}">
                      <a16:colId xmlns:a16="http://schemas.microsoft.com/office/drawing/2014/main" val="3917711405"/>
                    </a:ext>
                  </a:extLst>
                </a:gridCol>
                <a:gridCol w="2553110">
                  <a:extLst>
                    <a:ext uri="{9D8B030D-6E8A-4147-A177-3AD203B41FA5}">
                      <a16:colId xmlns:a16="http://schemas.microsoft.com/office/drawing/2014/main" val="4026737171"/>
                    </a:ext>
                  </a:extLst>
                </a:gridCol>
              </a:tblGrid>
              <a:tr h="269507">
                <a:tc gridSpan="2">
                  <a:txBody>
                    <a:bodyPr/>
                    <a:lstStyle/>
                    <a:p>
                      <a:pPr algn="ctr"/>
                      <a:r>
                        <a:rPr lang="en-US" sz="1200" dirty="0"/>
                        <a:t>Demographic and mutational data, n= 53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4555"/>
                    </a:solidFill>
                  </a:tcPr>
                </a:tc>
                <a:tc hMerge="1">
                  <a:txBody>
                    <a:bodyPr/>
                    <a:lstStyle/>
                    <a:p>
                      <a:endParaRPr lang="en-US" dirty="0"/>
                    </a:p>
                  </a:txBody>
                  <a:tcPr>
                    <a:solidFill>
                      <a:srgbClr val="034555"/>
                    </a:solidFill>
                  </a:tcPr>
                </a:tc>
                <a:extLst>
                  <a:ext uri="{0D108BD9-81ED-4DB2-BD59-A6C34878D82A}">
                    <a16:rowId xmlns:a16="http://schemas.microsoft.com/office/drawing/2014/main" val="2219453050"/>
                  </a:ext>
                </a:extLst>
              </a:tr>
              <a:tr h="269507">
                <a:tc>
                  <a:txBody>
                    <a:bodyPr/>
                    <a:lstStyle/>
                    <a:p>
                      <a:r>
                        <a:rPr lang="en-US" sz="1200" dirty="0"/>
                        <a:t>Sex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3290903"/>
                  </a:ext>
                </a:extLst>
              </a:tr>
              <a:tr h="269507">
                <a:tc>
                  <a:txBody>
                    <a:bodyPr/>
                    <a:lstStyle/>
                    <a:p>
                      <a:pPr algn="r"/>
                      <a:r>
                        <a:rPr lang="en-US" sz="1200" dirty="0"/>
                        <a:t>Male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32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11094325"/>
                  </a:ext>
                </a:extLst>
              </a:tr>
              <a:tr h="269507">
                <a:tc>
                  <a:txBody>
                    <a:bodyPr/>
                    <a:lstStyle/>
                    <a:p>
                      <a:pPr algn="r"/>
                      <a:r>
                        <a:rPr lang="en-US" sz="1200" dirty="0"/>
                        <a:t>Female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21 (50%)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71288081"/>
                  </a:ext>
                </a:extLst>
              </a:tr>
              <a:tr h="269507">
                <a:tc>
                  <a:txBody>
                    <a:bodyPr/>
                    <a:lstStyle/>
                    <a:p>
                      <a:r>
                        <a:rPr lang="en-US" sz="1200" dirty="0"/>
                        <a:t>Age, median (range),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67 years (21 – 95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42665164"/>
                  </a:ext>
                </a:extLst>
              </a:tr>
              <a:tr h="269507">
                <a:tc>
                  <a:txBody>
                    <a:bodyPr/>
                    <a:lstStyle/>
                    <a:p>
                      <a:r>
                        <a:rPr lang="en-US" sz="1200" dirty="0"/>
                        <a:t>Race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8972525"/>
                  </a:ext>
                </a:extLst>
              </a:tr>
              <a:tr h="269507">
                <a:tc>
                  <a:txBody>
                    <a:bodyPr/>
                    <a:lstStyle/>
                    <a:p>
                      <a:pPr algn="r"/>
                      <a:r>
                        <a:rPr lang="en-US" sz="1200" dirty="0"/>
                        <a:t>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46 (87%)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76284860"/>
                  </a:ext>
                </a:extLst>
              </a:tr>
              <a:tr h="269507">
                <a:tc>
                  <a:txBody>
                    <a:bodyPr/>
                    <a:lstStyle/>
                    <a:p>
                      <a:pPr algn="r"/>
                      <a:r>
                        <a:rPr lang="en-US" sz="1200" dirty="0"/>
                        <a:t>Black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2 (3.7%)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41381686"/>
                  </a:ext>
                </a:extLst>
              </a:tr>
              <a:tr h="269507">
                <a:tc>
                  <a:txBody>
                    <a:bodyPr/>
                    <a:lstStyle/>
                    <a:p>
                      <a:pPr algn="r"/>
                      <a:r>
                        <a:rPr lang="en-US" sz="1200" dirty="0"/>
                        <a:t>Indigenous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1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4879708"/>
                  </a:ext>
                </a:extLst>
              </a:tr>
              <a:tr h="269507">
                <a:tc>
                  <a:txBody>
                    <a:bodyPr/>
                    <a:lstStyle/>
                    <a:p>
                      <a:pPr algn="r"/>
                      <a:r>
                        <a:rPr lang="en-US" sz="1200" dirty="0"/>
                        <a:t>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4 (7.5%)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2235494"/>
                  </a:ext>
                </a:extLst>
              </a:tr>
              <a:tr h="269507">
                <a:tc>
                  <a:txBody>
                    <a:bodyPr/>
                    <a:lstStyle/>
                    <a:p>
                      <a:r>
                        <a:rPr lang="en-US" sz="1200" dirty="0"/>
                        <a:t>Molecular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1301581"/>
                  </a:ext>
                </a:extLst>
              </a:tr>
              <a:tr h="269507">
                <a:tc>
                  <a:txBody>
                    <a:bodyPr/>
                    <a:lstStyle/>
                    <a:p>
                      <a:pPr algn="r"/>
                      <a:r>
                        <a:rPr lang="en-US" sz="1200" dirty="0"/>
                        <a:t>Number of mutations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811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30864"/>
                  </a:ext>
                </a:extLst>
              </a:tr>
              <a:tr h="269507">
                <a:tc>
                  <a:txBody>
                    <a:bodyPr/>
                    <a:lstStyle/>
                    <a:p>
                      <a:pPr algn="r"/>
                      <a:r>
                        <a:rPr lang="en-US" sz="1200" dirty="0"/>
                        <a:t>Number of Genes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79414518"/>
                  </a:ext>
                </a:extLst>
              </a:tr>
              <a:tr h="269507">
                <a:tc>
                  <a:txBody>
                    <a:bodyPr/>
                    <a:lstStyle/>
                    <a:p>
                      <a:pPr algn="r"/>
                      <a:r>
                        <a:rPr lang="en-US" sz="1200" dirty="0"/>
                        <a:t>EZB (MYC+/MYC-)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15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53973914"/>
                  </a:ext>
                </a:extLst>
              </a:tr>
              <a:tr h="269507">
                <a:tc>
                  <a:txBody>
                    <a:bodyPr/>
                    <a:lstStyle/>
                    <a:p>
                      <a:pPr algn="r"/>
                      <a:r>
                        <a:rPr lang="en-US" sz="1200" dirty="0"/>
                        <a:t>ST2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5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3364825"/>
                  </a:ext>
                </a:extLst>
              </a:tr>
              <a:tr h="269507">
                <a:tc>
                  <a:txBody>
                    <a:bodyPr/>
                    <a:lstStyle/>
                    <a:p>
                      <a:pPr algn="r"/>
                      <a:r>
                        <a:rPr lang="en-US" sz="1200" dirty="0"/>
                        <a:t>BN2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3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1120537"/>
                  </a:ext>
                </a:extLst>
              </a:tr>
              <a:tr h="269507">
                <a:tc>
                  <a:txBody>
                    <a:bodyPr/>
                    <a:lstStyle/>
                    <a:p>
                      <a:pPr algn="r"/>
                      <a:r>
                        <a:rPr lang="en-US" sz="1200" dirty="0"/>
                        <a:t>MCD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2 (3.7%)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3052731"/>
                  </a:ext>
                </a:extLst>
              </a:tr>
              <a:tr h="269507">
                <a:tc>
                  <a:txBody>
                    <a:bodyPr/>
                    <a:lstStyle/>
                    <a:p>
                      <a:pPr algn="r"/>
                      <a:r>
                        <a:rPr lang="en-US" sz="1200" dirty="0"/>
                        <a:t>EZB/BN2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1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94751608"/>
                  </a:ext>
                </a:extLst>
              </a:tr>
              <a:tr h="269507">
                <a:tc>
                  <a:txBody>
                    <a:bodyPr/>
                    <a:lstStyle/>
                    <a:p>
                      <a:pPr algn="r"/>
                      <a:r>
                        <a:rPr lang="en-US" sz="1200" dirty="0"/>
                        <a:t>NEC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a:t>27 (51.1%)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17091237"/>
                  </a:ext>
                </a:extLst>
              </a:tr>
            </a:tbl>
          </a:graphicData>
        </a:graphic>
      </p:graphicFrame>
      <p:pic>
        <p:nvPicPr>
          <p:cNvPr id="3" name="Picture 2"/>
          <p:cNvPicPr>
            <a:picLocks noChangeAspect="1"/>
          </p:cNvPicPr>
          <p:nvPr/>
        </p:nvPicPr>
        <p:blipFill rotWithShape="1">
          <a:blip r:embed="rId4"/>
          <a:srcRect l="1513"/>
          <a:stretch/>
        </p:blipFill>
        <p:spPr>
          <a:xfrm>
            <a:off x="232697" y="1319249"/>
            <a:ext cx="3435069" cy="42672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57032025"/>
              </p:ext>
            </p:extLst>
          </p:nvPr>
        </p:nvGraphicFramePr>
        <p:xfrm>
          <a:off x="9058118" y="569945"/>
          <a:ext cx="2743200" cy="54864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120425150"/>
                    </a:ext>
                  </a:extLst>
                </a:gridCol>
                <a:gridCol w="1371600">
                  <a:extLst>
                    <a:ext uri="{9D8B030D-6E8A-4147-A177-3AD203B41FA5}">
                      <a16:colId xmlns:a16="http://schemas.microsoft.com/office/drawing/2014/main" val="3816508485"/>
                    </a:ext>
                  </a:extLst>
                </a:gridCol>
              </a:tblGrid>
              <a:tr h="269748">
                <a:tc>
                  <a:txBody>
                    <a:bodyPr/>
                    <a:lstStyle/>
                    <a:p>
                      <a:pPr algn="ctr"/>
                      <a:r>
                        <a:rPr lang="en-US" sz="1200" dirty="0"/>
                        <a:t>WES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4555"/>
                    </a:solidFill>
                  </a:tcPr>
                </a:tc>
                <a:tc>
                  <a:txBody>
                    <a:bodyPr/>
                    <a:lstStyle/>
                    <a:p>
                      <a:pPr algn="ctr"/>
                      <a:r>
                        <a:rPr lang="en-US" sz="1200" dirty="0" err="1"/>
                        <a:t>EndLymphoma</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4555"/>
                    </a:solidFill>
                  </a:tcPr>
                </a:tc>
                <a:extLst>
                  <a:ext uri="{0D108BD9-81ED-4DB2-BD59-A6C34878D82A}">
                    <a16:rowId xmlns:a16="http://schemas.microsoft.com/office/drawing/2014/main" val="563566189"/>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9687244"/>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1054115"/>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815737"/>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7120063"/>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3513910"/>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010754"/>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168821"/>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740865"/>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805598"/>
                  </a:ext>
                </a:extLst>
              </a:tr>
              <a:tr h="269748">
                <a:tc>
                  <a:txBody>
                    <a:bodyPr/>
                    <a:lstStyle/>
                    <a:p>
                      <a:pPr algn="ctr"/>
                      <a:r>
                        <a:rPr lang="en-US" sz="1200" dirty="0"/>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779154531"/>
                  </a:ext>
                </a:extLst>
              </a:tr>
              <a:tr h="269748">
                <a:tc>
                  <a:txBody>
                    <a:bodyPr/>
                    <a:lstStyle/>
                    <a:p>
                      <a:pPr algn="ctr"/>
                      <a:r>
                        <a:rPr lang="en-US" sz="1200" dirty="0"/>
                        <a:t>A53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992929912"/>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1240662"/>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501392"/>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5506170"/>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073139"/>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7766592"/>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997367"/>
                  </a:ext>
                </a:extLst>
              </a:tr>
              <a:tr h="269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3984237"/>
                  </a:ext>
                </a:extLst>
              </a:tr>
              <a:tr h="269748">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7602598"/>
                  </a:ext>
                </a:extLst>
              </a:tr>
            </a:tbl>
          </a:graphicData>
        </a:graphic>
      </p:graphicFrame>
    </p:spTree>
    <p:extLst>
      <p:ext uri="{BB962C8B-B14F-4D97-AF65-F5344CB8AC3E}">
        <p14:creationId xmlns:p14="http://schemas.microsoft.com/office/powerpoint/2010/main" val="419574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943260A-6EF4-4778-B1AD-B0A6238A2971}"/>
              </a:ext>
            </a:extLst>
          </p:cNvPr>
          <p:cNvSpPr txBox="1">
            <a:spLocks/>
          </p:cNvSpPr>
          <p:nvPr/>
        </p:nvSpPr>
        <p:spPr>
          <a:xfrm>
            <a:off x="0" y="15240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34555"/>
                </a:solidFill>
                <a:latin typeface="Arial" panose="020B0604020202020204" pitchFamily="34" charset="0"/>
                <a:cs typeface="Arial" panose="020B0604020202020204" pitchFamily="34" charset="0"/>
              </a:rPr>
              <a:t>WHO-HAEM5 vs ICC</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7" name="Flowchart: Alternate Process 6"/>
          <p:cNvSpPr/>
          <p:nvPr/>
        </p:nvSpPr>
        <p:spPr>
          <a:xfrm>
            <a:off x="1961907" y="1109883"/>
            <a:ext cx="4114800" cy="4861560"/>
          </a:xfrm>
          <a:prstGeom prst="flowChartAlternateProcess">
            <a:avLst/>
          </a:prstGeom>
          <a:solidFill>
            <a:srgbClr val="0345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p:cNvSpPr/>
          <p:nvPr/>
        </p:nvSpPr>
        <p:spPr>
          <a:xfrm>
            <a:off x="6076709" y="1109883"/>
            <a:ext cx="4114800" cy="4861560"/>
          </a:xfrm>
          <a:prstGeom prst="flowChartAlternateProcess">
            <a:avLst/>
          </a:prstGeom>
          <a:solidFill>
            <a:srgbClr val="0345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09548" y="1357124"/>
            <a:ext cx="3195320" cy="456535"/>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WHO-HAEM5</a:t>
            </a:r>
            <a:endParaRPr kumimoji="0" lang="en-US" sz="18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536448" y="1357559"/>
            <a:ext cx="3195320" cy="456535"/>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ICC</a:t>
            </a:r>
            <a:endParaRPr kumimoji="0" lang="en-US" sz="18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0191509" y="6144835"/>
            <a:ext cx="2152891" cy="415498"/>
          </a:xfrm>
          <a:prstGeom prst="rect">
            <a:avLst/>
          </a:prstGeom>
          <a:noFill/>
        </p:spPr>
        <p:txBody>
          <a:bodyPr wrap="square" rtlCol="0">
            <a:spAutoFit/>
          </a:bodyPr>
          <a:lstStyle/>
          <a:p>
            <a:r>
              <a:rPr lang="en-US" sz="1050" dirty="0">
                <a:solidFill>
                  <a:schemeClr val="bg1"/>
                </a:solidFill>
              </a:rPr>
              <a:t>Campo </a:t>
            </a:r>
            <a:r>
              <a:rPr lang="en-US" sz="1050" i="1" dirty="0">
                <a:solidFill>
                  <a:schemeClr val="bg1"/>
                </a:solidFill>
              </a:rPr>
              <a:t>et al</a:t>
            </a:r>
            <a:r>
              <a:rPr lang="en-US" sz="1050" dirty="0">
                <a:solidFill>
                  <a:schemeClr val="bg1"/>
                </a:solidFill>
              </a:rPr>
              <a:t>, Blood, 2022</a:t>
            </a:r>
          </a:p>
          <a:p>
            <a:r>
              <a:rPr lang="en-US" sz="1050" dirty="0" err="1">
                <a:solidFill>
                  <a:schemeClr val="bg1"/>
                </a:solidFill>
              </a:rPr>
              <a:t>Alaggio</a:t>
            </a:r>
            <a:r>
              <a:rPr lang="en-US" sz="1050" i="1" dirty="0">
                <a:solidFill>
                  <a:schemeClr val="bg1"/>
                </a:solidFill>
              </a:rPr>
              <a:t> et al, </a:t>
            </a:r>
            <a:r>
              <a:rPr lang="en-US" sz="1050" dirty="0">
                <a:solidFill>
                  <a:schemeClr val="bg1"/>
                </a:solidFill>
              </a:rPr>
              <a:t>Leukemia, 2022</a:t>
            </a:r>
            <a:endParaRPr lang="en-US" sz="1050" i="1" dirty="0">
              <a:solidFill>
                <a:schemeClr val="bg1"/>
              </a:solidFill>
            </a:endParaRPr>
          </a:p>
        </p:txBody>
      </p:sp>
      <p:pic>
        <p:nvPicPr>
          <p:cNvPr id="2" name="Picture 1"/>
          <p:cNvPicPr>
            <a:picLocks noChangeAspect="1"/>
          </p:cNvPicPr>
          <p:nvPr/>
        </p:nvPicPr>
        <p:blipFill>
          <a:blip r:embed="rId5"/>
          <a:stretch>
            <a:fillRect/>
          </a:stretch>
        </p:blipFill>
        <p:spPr>
          <a:xfrm>
            <a:off x="2195296" y="2183308"/>
            <a:ext cx="2302753" cy="2985903"/>
          </a:xfrm>
          <a:prstGeom prst="rect">
            <a:avLst/>
          </a:prstGeom>
        </p:spPr>
      </p:pic>
      <p:pic>
        <p:nvPicPr>
          <p:cNvPr id="3" name="Picture 2"/>
          <p:cNvPicPr>
            <a:picLocks noChangeAspect="1"/>
          </p:cNvPicPr>
          <p:nvPr/>
        </p:nvPicPr>
        <p:blipFill>
          <a:blip r:embed="rId6"/>
          <a:stretch>
            <a:fillRect/>
          </a:stretch>
        </p:blipFill>
        <p:spPr>
          <a:xfrm>
            <a:off x="7726649" y="2137910"/>
            <a:ext cx="2304288" cy="2985903"/>
          </a:xfrm>
          <a:prstGeom prst="rect">
            <a:avLst/>
          </a:prstGeom>
        </p:spPr>
      </p:pic>
      <p:sp>
        <p:nvSpPr>
          <p:cNvPr id="14" name="Flowchart: Alternate Process 13"/>
          <p:cNvSpPr/>
          <p:nvPr/>
        </p:nvSpPr>
        <p:spPr>
          <a:xfrm>
            <a:off x="4731438" y="1664902"/>
            <a:ext cx="2834640" cy="3931920"/>
          </a:xfrm>
          <a:prstGeom prst="flowChartAlternateProcess">
            <a:avLst/>
          </a:prstGeom>
          <a:solidFill>
            <a:srgbClr val="39B3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77158" y="1760351"/>
            <a:ext cx="2743200" cy="38318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COO by IHC</a:t>
            </a:r>
          </a:p>
          <a:p>
            <a:pPr marL="342900"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FISH testing</a:t>
            </a:r>
          </a:p>
          <a:p>
            <a:pPr marL="800100" lvl="1" indent="-342900">
              <a:lnSpc>
                <a:spcPct val="150000"/>
              </a:lnSpc>
              <a:buFont typeface="Arial" panose="020B0604020202020204" pitchFamily="34" charset="0"/>
              <a:buChar char="•"/>
            </a:pPr>
            <a:r>
              <a:rPr lang="en-US" i="1" dirty="0">
                <a:solidFill>
                  <a:srgbClr val="FF0000"/>
                </a:solidFill>
                <a:latin typeface="Arial" panose="020B0604020202020204" pitchFamily="34" charset="0"/>
                <a:cs typeface="Arial" panose="020B0604020202020204" pitchFamily="34" charset="0"/>
              </a:rPr>
              <a:t>MYC</a:t>
            </a:r>
          </a:p>
          <a:p>
            <a:pPr marL="800100" lvl="1" indent="-342900">
              <a:lnSpc>
                <a:spcPct val="150000"/>
              </a:lnSpc>
              <a:buFont typeface="Arial" panose="020B0604020202020204" pitchFamily="34" charset="0"/>
              <a:buChar char="•"/>
            </a:pPr>
            <a:r>
              <a:rPr lang="en-US" i="1" dirty="0">
                <a:solidFill>
                  <a:schemeClr val="bg1"/>
                </a:solidFill>
                <a:latin typeface="Arial" panose="020B0604020202020204" pitchFamily="34" charset="0"/>
                <a:cs typeface="Arial" panose="020B0604020202020204" pitchFamily="34" charset="0"/>
              </a:rPr>
              <a:t>BCL2/BCL6</a:t>
            </a:r>
          </a:p>
          <a:p>
            <a:pPr marL="800100" lvl="1" indent="-342900">
              <a:lnSpc>
                <a:spcPct val="150000"/>
              </a:lnSpc>
              <a:buFont typeface="Arial" panose="020B0604020202020204" pitchFamily="34" charset="0"/>
              <a:buChar char="•"/>
            </a:pPr>
            <a:r>
              <a:rPr lang="en-US" i="1" dirty="0">
                <a:solidFill>
                  <a:schemeClr val="bg1"/>
                </a:solidFill>
                <a:latin typeface="Arial" panose="020B0604020202020204" pitchFamily="34" charset="0"/>
                <a:cs typeface="Arial" panose="020B0604020202020204" pitchFamily="34" charset="0"/>
              </a:rPr>
              <a:t>IRF4</a:t>
            </a:r>
          </a:p>
          <a:p>
            <a:pPr marL="342900"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Molecular testing and molecular subgroups</a:t>
            </a:r>
          </a:p>
          <a:p>
            <a:pPr marL="800100" lvl="1"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Clonality</a:t>
            </a:r>
          </a:p>
          <a:p>
            <a:pPr marL="800100" lvl="1"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Clinical trials</a:t>
            </a:r>
          </a:p>
        </p:txBody>
      </p:sp>
    </p:spTree>
    <p:extLst>
      <p:ext uri="{BB962C8B-B14F-4D97-AF65-F5344CB8AC3E}">
        <p14:creationId xmlns:p14="http://schemas.microsoft.com/office/powerpoint/2010/main" val="3548834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0" y="152400"/>
            <a:ext cx="319278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Final remarks</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49215867"/>
              </p:ext>
            </p:extLst>
          </p:nvPr>
        </p:nvGraphicFramePr>
        <p:xfrm>
          <a:off x="457196" y="961366"/>
          <a:ext cx="11206484" cy="4922520"/>
        </p:xfrm>
        <a:graphic>
          <a:graphicData uri="http://schemas.openxmlformats.org/drawingml/2006/table">
            <a:tbl>
              <a:tblPr firstRow="1" bandRow="1">
                <a:tableStyleId>{5C22544A-7EE6-4342-B048-85BDC9FD1C3A}</a:tableStyleId>
              </a:tblPr>
              <a:tblGrid>
                <a:gridCol w="1486365">
                  <a:extLst>
                    <a:ext uri="{9D8B030D-6E8A-4147-A177-3AD203B41FA5}">
                      <a16:colId xmlns:a16="http://schemas.microsoft.com/office/drawing/2014/main" val="2216841329"/>
                    </a:ext>
                  </a:extLst>
                </a:gridCol>
                <a:gridCol w="1486365">
                  <a:extLst>
                    <a:ext uri="{9D8B030D-6E8A-4147-A177-3AD203B41FA5}">
                      <a16:colId xmlns:a16="http://schemas.microsoft.com/office/drawing/2014/main" val="3867656761"/>
                    </a:ext>
                  </a:extLst>
                </a:gridCol>
                <a:gridCol w="1486365">
                  <a:extLst>
                    <a:ext uri="{9D8B030D-6E8A-4147-A177-3AD203B41FA5}">
                      <a16:colId xmlns:a16="http://schemas.microsoft.com/office/drawing/2014/main" val="637590556"/>
                    </a:ext>
                  </a:extLst>
                </a:gridCol>
                <a:gridCol w="1486365">
                  <a:extLst>
                    <a:ext uri="{9D8B030D-6E8A-4147-A177-3AD203B41FA5}">
                      <a16:colId xmlns:a16="http://schemas.microsoft.com/office/drawing/2014/main" val="3714939158"/>
                    </a:ext>
                  </a:extLst>
                </a:gridCol>
                <a:gridCol w="1617304">
                  <a:extLst>
                    <a:ext uri="{9D8B030D-6E8A-4147-A177-3AD203B41FA5}">
                      <a16:colId xmlns:a16="http://schemas.microsoft.com/office/drawing/2014/main" val="3516120371"/>
                    </a:ext>
                  </a:extLst>
                </a:gridCol>
                <a:gridCol w="1408038">
                  <a:extLst>
                    <a:ext uri="{9D8B030D-6E8A-4147-A177-3AD203B41FA5}">
                      <a16:colId xmlns:a16="http://schemas.microsoft.com/office/drawing/2014/main" val="3429464028"/>
                    </a:ext>
                  </a:extLst>
                </a:gridCol>
                <a:gridCol w="1227327">
                  <a:extLst>
                    <a:ext uri="{9D8B030D-6E8A-4147-A177-3AD203B41FA5}">
                      <a16:colId xmlns:a16="http://schemas.microsoft.com/office/drawing/2014/main" val="3149876955"/>
                    </a:ext>
                  </a:extLst>
                </a:gridCol>
                <a:gridCol w="1008355">
                  <a:extLst>
                    <a:ext uri="{9D8B030D-6E8A-4147-A177-3AD203B41FA5}">
                      <a16:colId xmlns:a16="http://schemas.microsoft.com/office/drawing/2014/main" val="3328187541"/>
                    </a:ext>
                  </a:extLst>
                </a:gridCol>
              </a:tblGrid>
              <a:tr h="741680">
                <a:tc>
                  <a:txBody>
                    <a:bodyPr/>
                    <a:lstStyle/>
                    <a:p>
                      <a:pPr algn="ctr"/>
                      <a:r>
                        <a:rPr lang="en-US" sz="1300" dirty="0" err="1">
                          <a:solidFill>
                            <a:schemeClr val="bg1"/>
                          </a:solidFill>
                        </a:rPr>
                        <a:t>Chapuy</a:t>
                      </a:r>
                      <a:r>
                        <a:rPr lang="en-US" sz="1300" dirty="0">
                          <a:solidFill>
                            <a:schemeClr val="bg1"/>
                          </a:solidFill>
                        </a:rPr>
                        <a:t>, 2018</a:t>
                      </a:r>
                    </a:p>
                    <a:p>
                      <a:pPr algn="ctr"/>
                      <a:r>
                        <a:rPr lang="en-US" sz="1300" b="0" dirty="0">
                          <a:solidFill>
                            <a:schemeClr val="bg1"/>
                          </a:solidFill>
                        </a:rPr>
                        <a:t>N= 304; WES</a:t>
                      </a:r>
                    </a:p>
                    <a:p>
                      <a:pPr algn="ctr"/>
                      <a:r>
                        <a:rPr lang="en-US" sz="1300" b="0" i="1" dirty="0">
                          <a:solidFill>
                            <a:schemeClr val="bg1"/>
                          </a:solidFill>
                        </a:rPr>
                        <a:t>Nat 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Lacy, 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solidFill>
                            <a:schemeClr val="bg1"/>
                          </a:solidFill>
                        </a:rPr>
                        <a:t>N=928; NGS panel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i="1" dirty="0">
                          <a:solidFill>
                            <a:schemeClr val="bg1"/>
                          </a:solidFill>
                        </a:rPr>
                        <a:t>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Schmitz, 2018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solidFill>
                            <a:schemeClr val="bg1"/>
                          </a:solidFill>
                        </a:rPr>
                        <a:t>N=574</a:t>
                      </a:r>
                      <a:r>
                        <a:rPr lang="en-US" sz="1300" b="0" baseline="0" dirty="0">
                          <a:solidFill>
                            <a:schemeClr val="bg1"/>
                          </a:solidFill>
                        </a:rPr>
                        <a:t>; </a:t>
                      </a:r>
                      <a:r>
                        <a:rPr lang="en-US" sz="1300" b="0" baseline="0" dirty="0" err="1">
                          <a:solidFill>
                            <a:schemeClr val="bg1"/>
                          </a:solidFill>
                        </a:rPr>
                        <a:t>Transc</a:t>
                      </a:r>
                      <a:endParaRPr lang="en-US" sz="1300" b="0" baseline="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i="1" baseline="0" dirty="0">
                          <a:solidFill>
                            <a:schemeClr val="bg1"/>
                          </a:solidFill>
                        </a:rPr>
                        <a:t>N </a:t>
                      </a:r>
                      <a:r>
                        <a:rPr lang="en-US" sz="1300" b="0" i="1" baseline="0" dirty="0" err="1">
                          <a:solidFill>
                            <a:schemeClr val="bg1"/>
                          </a:solidFill>
                        </a:rPr>
                        <a:t>Engl</a:t>
                      </a:r>
                      <a:r>
                        <a:rPr lang="en-US" sz="1300" b="0" i="1" baseline="0" dirty="0">
                          <a:solidFill>
                            <a:schemeClr val="bg1"/>
                          </a:solidFill>
                        </a:rPr>
                        <a:t> J Med</a:t>
                      </a:r>
                      <a:endParaRPr lang="en-US" sz="130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Wright, 2020</a:t>
                      </a:r>
                    </a:p>
                    <a:p>
                      <a:pPr algn="ctr"/>
                      <a:r>
                        <a:rPr lang="en-US" sz="1300" b="0" baseline="0" dirty="0">
                          <a:solidFill>
                            <a:schemeClr val="bg1"/>
                          </a:solidFill>
                        </a:rPr>
                        <a:t>N=304/332; </a:t>
                      </a:r>
                      <a:r>
                        <a:rPr lang="en-US" sz="1300" b="0" baseline="0" dirty="0" err="1">
                          <a:solidFill>
                            <a:schemeClr val="bg1"/>
                          </a:solidFill>
                        </a:rPr>
                        <a:t>Lymphgen</a:t>
                      </a:r>
                      <a:endParaRPr lang="en-US" sz="1300" b="0" baseline="0" dirty="0">
                        <a:solidFill>
                          <a:schemeClr val="bg1"/>
                        </a:solidFill>
                      </a:endParaRPr>
                    </a:p>
                    <a:p>
                      <a:pPr algn="ctr"/>
                      <a:r>
                        <a:rPr lang="en-US" sz="1300" b="0" i="1" baseline="0" dirty="0">
                          <a:solidFill>
                            <a:schemeClr val="bg1"/>
                          </a:solidFill>
                        </a:rPr>
                        <a:t>Cancer Cell</a:t>
                      </a:r>
                      <a:endParaRPr lang="en-US" sz="1300"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Mutations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COO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Outcomes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tc>
                  <a:txBody>
                    <a:bodyPr/>
                    <a:lstStyle/>
                    <a:p>
                      <a:pPr algn="ctr"/>
                      <a:r>
                        <a:rPr lang="en-US" sz="1300" dirty="0">
                          <a:solidFill>
                            <a:schemeClr val="bg1"/>
                          </a:solidFill>
                        </a:rPr>
                        <a:t>Related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34555"/>
                    </a:solidFill>
                  </a:tcPr>
                </a:tc>
                <a:extLst>
                  <a:ext uri="{0D108BD9-81ED-4DB2-BD59-A6C34878D82A}">
                    <a16:rowId xmlns:a16="http://schemas.microsoft.com/office/drawing/2014/main" val="579628923"/>
                  </a:ext>
                </a:extLst>
              </a:tr>
              <a:tr h="370840">
                <a:tc>
                  <a:txBody>
                    <a:bodyPr/>
                    <a:lstStyle/>
                    <a:p>
                      <a:pPr algn="ctr"/>
                      <a:r>
                        <a:rPr lang="en-US" sz="1300" dirty="0">
                          <a:solidFill>
                            <a:schemeClr val="tx1"/>
                          </a:solidFill>
                        </a:rPr>
                        <a:t>C1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300" dirty="0">
                          <a:solidFill>
                            <a:schemeClr val="tx1"/>
                          </a:solidFill>
                        </a:rPr>
                        <a:t>NOTCH2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r>
                        <a:rPr lang="en-US" sz="1300" dirty="0">
                          <a:solidFill>
                            <a:srgbClr val="FF0000"/>
                          </a:solidFill>
                        </a:rPr>
                        <a:t>BN2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300" i="1" dirty="0">
                          <a:solidFill>
                            <a:srgbClr val="FF0000"/>
                          </a:solidFill>
                        </a:rPr>
                        <a:t>B</a:t>
                      </a:r>
                      <a:r>
                        <a:rPr lang="en-US" sz="1300" i="1" dirty="0">
                          <a:solidFill>
                            <a:schemeClr val="tx1"/>
                          </a:solidFill>
                        </a:rPr>
                        <a:t>CL10, </a:t>
                      </a:r>
                      <a:r>
                        <a:rPr lang="en-US" sz="1300" i="1" dirty="0">
                          <a:solidFill>
                            <a:srgbClr val="FF0000"/>
                          </a:solidFill>
                        </a:rPr>
                        <a:t>N</a:t>
                      </a:r>
                      <a:r>
                        <a:rPr lang="en-US" sz="1300" i="1" dirty="0">
                          <a:solidFill>
                            <a:schemeClr val="tx1"/>
                          </a:solidFill>
                        </a:rPr>
                        <a:t>OTCH</a:t>
                      </a:r>
                      <a:r>
                        <a:rPr lang="en-US" sz="1300" i="1" dirty="0">
                          <a:solidFill>
                            <a:srgbClr val="FF0000"/>
                          </a:solidFill>
                        </a:rPr>
                        <a:t>2</a:t>
                      </a:r>
                      <a:r>
                        <a:rPr lang="en-US" sz="1300" i="1" dirty="0">
                          <a:solidFill>
                            <a:schemeClr val="tx1"/>
                          </a:solidFill>
                        </a:rPr>
                        <a:t>, SPEN, CD70, BCL</a:t>
                      </a:r>
                      <a:r>
                        <a:rPr lang="en-US" sz="1300" dirty="0">
                          <a:solidFill>
                            <a:schemeClr val="tx1"/>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300" dirty="0">
                          <a:solidFill>
                            <a:schemeClr val="tx1"/>
                          </a:solidFill>
                        </a:rPr>
                        <a:t>Non-GCB, GCB, UC</a:t>
                      </a:r>
                      <a:r>
                        <a:rPr lang="en-US" sz="1300" baseline="0" dirty="0">
                          <a:solidFill>
                            <a:schemeClr val="tx1"/>
                          </a:solidFill>
                        </a:rPr>
                        <a:t> </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300" dirty="0">
                          <a:solidFill>
                            <a:schemeClr val="tx1"/>
                          </a:solidFill>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300" dirty="0">
                          <a:solidFill>
                            <a:schemeClr val="tx1"/>
                          </a:solidFill>
                        </a:rPr>
                        <a:t>MZL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46188265"/>
                  </a:ext>
                </a:extLst>
              </a:tr>
              <a:tr h="370840">
                <a:tc>
                  <a:txBody>
                    <a:bodyPr/>
                    <a:lstStyle/>
                    <a:p>
                      <a:pPr algn="ctr"/>
                      <a:r>
                        <a:rPr lang="en-US" sz="1300"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NOTCH1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2">
                  <a:txBody>
                    <a:bodyPr/>
                    <a:lstStyle/>
                    <a:p>
                      <a:pPr algn="ctr"/>
                      <a:r>
                        <a:rPr lang="en-US" sz="1300" dirty="0">
                          <a:solidFill>
                            <a:srgbClr val="FF0000"/>
                          </a:solidFill>
                        </a:rPr>
                        <a:t>N1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300" i="1" dirty="0">
                          <a:solidFill>
                            <a:srgbClr val="FF0000"/>
                          </a:solidFill>
                        </a:rPr>
                        <a:t>N</a:t>
                      </a:r>
                      <a:r>
                        <a:rPr lang="en-US" sz="1300" i="1" dirty="0"/>
                        <a:t>OTCH</a:t>
                      </a:r>
                      <a:r>
                        <a:rPr lang="en-US" sz="1300" i="1" dirty="0">
                          <a:solidFill>
                            <a:srgbClr val="FF0000"/>
                          </a:solidFill>
                        </a:rPr>
                        <a:t>1</a:t>
                      </a:r>
                      <a:r>
                        <a:rPr lang="en-US" sz="1300" i="1" dirty="0"/>
                        <a:t>, ID3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300" dirty="0"/>
                        <a:t>ABC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300" dirty="0"/>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300" dirty="0">
                          <a:solidFill>
                            <a:schemeClr val="tx1"/>
                          </a:solidFill>
                        </a:rPr>
                        <a:t>CLL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642969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300"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2">
                  <a:txBody>
                    <a:bodyPr/>
                    <a:lstStyle/>
                    <a:p>
                      <a:pPr algn="ctr"/>
                      <a:r>
                        <a:rPr lang="en-US" sz="1300" dirty="0">
                          <a:solidFill>
                            <a:srgbClr val="FF0000"/>
                          </a:solidFill>
                        </a:rPr>
                        <a:t>A53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300" i="1" dirty="0">
                          <a:solidFill>
                            <a:schemeClr val="tx1"/>
                          </a:solidFill>
                        </a:rPr>
                        <a:t>TP</a:t>
                      </a:r>
                      <a:r>
                        <a:rPr lang="en-US" sz="1300" i="1" dirty="0">
                          <a:solidFill>
                            <a:srgbClr val="FF0000"/>
                          </a:solidFill>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Non-GCB, GCB, UC</a:t>
                      </a:r>
                      <a:r>
                        <a:rPr lang="en-US" sz="1300" baseline="0" dirty="0">
                          <a:solidFill>
                            <a:schemeClr val="tx1"/>
                          </a:solidFill>
                        </a:rPr>
                        <a:t> </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300" dirty="0">
                          <a:solidFill>
                            <a:schemeClr val="tx1"/>
                          </a:solidFill>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94095015"/>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C3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300" dirty="0">
                          <a:solidFill>
                            <a:schemeClr val="tx1"/>
                          </a:solidFill>
                        </a:rPr>
                        <a:t>BCL2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300" dirty="0">
                          <a:solidFill>
                            <a:srgbClr val="FF0000"/>
                          </a:solidFill>
                        </a:rPr>
                        <a:t>EZB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ctr"/>
                      <a:r>
                        <a:rPr lang="en-US" sz="1300" i="1" dirty="0">
                          <a:solidFill>
                            <a:srgbClr val="FF0000"/>
                          </a:solidFill>
                        </a:rPr>
                        <a:t>EZ</a:t>
                      </a:r>
                      <a:r>
                        <a:rPr lang="en-US" sz="1300" i="1" dirty="0">
                          <a:solidFill>
                            <a:schemeClr val="tx1"/>
                          </a:solidFill>
                        </a:rPr>
                        <a:t>H2, </a:t>
                      </a:r>
                      <a:r>
                        <a:rPr lang="en-US" sz="1300" i="1" dirty="0">
                          <a:solidFill>
                            <a:srgbClr val="FF0000"/>
                          </a:solidFill>
                        </a:rPr>
                        <a:t>B</a:t>
                      </a:r>
                      <a:r>
                        <a:rPr lang="en-US" sz="1300" i="1" dirty="0">
                          <a:solidFill>
                            <a:schemeClr val="tx1"/>
                          </a:solidFill>
                        </a:rPr>
                        <a:t>CL2, CREBBP, KMT2D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ctr"/>
                      <a:r>
                        <a:rPr lang="en-US" sz="1300" dirty="0">
                          <a:solidFill>
                            <a:schemeClr val="tx1"/>
                          </a:solidFill>
                        </a:rPr>
                        <a:t>GCB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300" dirty="0">
                          <a:solidFill>
                            <a:schemeClr val="tx1"/>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300" dirty="0">
                          <a:solidFill>
                            <a:schemeClr val="tx1"/>
                          </a:solidFill>
                        </a:rPr>
                        <a:t>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77001468"/>
                  </a:ext>
                </a:extLst>
              </a:tr>
              <a:tr h="370840">
                <a:tc vMerge="1">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BCL2-MYC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300" dirty="0">
                          <a:solidFill>
                            <a:srgbClr val="FF0000"/>
                          </a:solidFill>
                        </a:rPr>
                        <a:t>EZB-MYC+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300" dirty="0">
                          <a:solidFill>
                            <a:schemeClr val="tx1"/>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300" dirty="0">
                          <a:solidFill>
                            <a:schemeClr val="tx1"/>
                          </a:solidFill>
                        </a:rPr>
                        <a:t>DHL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349352121"/>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C4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a:txBody>
                    <a:bodyPr/>
                    <a:lstStyle/>
                    <a:p>
                      <a:pPr algn="ctr"/>
                      <a:r>
                        <a:rPr lang="en-US" sz="1300" dirty="0">
                          <a:solidFill>
                            <a:schemeClr val="tx1"/>
                          </a:solidFill>
                        </a:rPr>
                        <a:t>SGK1/TET2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rowSpan="2" gridSpan="2">
                  <a:txBody>
                    <a:bodyPr/>
                    <a:lstStyle/>
                    <a:p>
                      <a:pPr algn="ctr"/>
                      <a:r>
                        <a:rPr lang="en-US" sz="1300" dirty="0">
                          <a:solidFill>
                            <a:srgbClr val="FF0000"/>
                          </a:solidFill>
                        </a:rPr>
                        <a:t>ST2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rowSpan="2"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a:txBody>
                    <a:bodyPr/>
                    <a:lstStyle/>
                    <a:p>
                      <a:pPr algn="ctr"/>
                      <a:r>
                        <a:rPr lang="en-US" sz="1300" i="1" dirty="0">
                          <a:solidFill>
                            <a:srgbClr val="FF0000"/>
                          </a:solidFill>
                        </a:rPr>
                        <a:t>S</a:t>
                      </a:r>
                      <a:r>
                        <a:rPr lang="en-US" sz="1300" i="1" dirty="0">
                          <a:solidFill>
                            <a:schemeClr val="tx1"/>
                          </a:solidFill>
                        </a:rPr>
                        <a:t>GK1, TE</a:t>
                      </a:r>
                      <a:r>
                        <a:rPr lang="en-US" sz="1300" i="1" dirty="0">
                          <a:solidFill>
                            <a:srgbClr val="FF0000"/>
                          </a:solidFill>
                        </a:rPr>
                        <a:t>T2</a:t>
                      </a:r>
                      <a:r>
                        <a:rPr lang="en-US" sz="1300" i="1" dirty="0">
                          <a:solidFill>
                            <a:schemeClr val="tx1"/>
                          </a:solidFill>
                        </a:rPr>
                        <a:t>, KLHL6, BRAF, MAP2K1,</a:t>
                      </a:r>
                      <a:r>
                        <a:rPr lang="en-US" sz="1300" i="1" baseline="0" dirty="0">
                          <a:solidFill>
                            <a:schemeClr val="tx1"/>
                          </a:solidFill>
                        </a:rPr>
                        <a:t> KRAS</a:t>
                      </a:r>
                      <a:endParaRPr lang="en-US" sz="130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rowSpan="2">
                  <a:txBody>
                    <a:bodyPr/>
                    <a:lstStyle/>
                    <a:p>
                      <a:pPr algn="ctr"/>
                      <a:r>
                        <a:rPr lang="en-US" sz="1300" dirty="0">
                          <a:solidFill>
                            <a:schemeClr val="tx1"/>
                          </a:solidFill>
                        </a:rPr>
                        <a:t>GCB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rowSpan="2">
                  <a:txBody>
                    <a:bodyPr/>
                    <a:lstStyle/>
                    <a:p>
                      <a:pPr algn="ctr"/>
                      <a:r>
                        <a:rPr lang="en-US" sz="1300" dirty="0">
                          <a:solidFill>
                            <a:schemeClr val="tx1"/>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a:txBody>
                    <a:bodyPr/>
                    <a:lstStyle/>
                    <a:p>
                      <a:pPr algn="ctr"/>
                      <a:r>
                        <a:rPr lang="en-US" sz="1300" dirty="0">
                          <a:solidFill>
                            <a:schemeClr val="tx1"/>
                          </a:solidFill>
                        </a:rPr>
                        <a:t>NLPHL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extLst>
                  <a:ext uri="{0D108BD9-81ED-4DB2-BD59-A6C34878D82A}">
                    <a16:rowId xmlns:a16="http://schemas.microsoft.com/office/drawing/2014/main" val="666938871"/>
                  </a:ext>
                </a:extLst>
              </a:tr>
              <a:tr h="370840">
                <a:tc vMerge="1">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SGK1/SOCS1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gridSpan="2" vMerge="1">
                  <a:txBody>
                    <a:bodyPr/>
                    <a:lstStyle/>
                    <a:p>
                      <a:endParaRPr lang="en-US"/>
                    </a:p>
                  </a:txBody>
                  <a:tcPr/>
                </a:tc>
                <a:tc hMerge="1" vMerge="1">
                  <a:txBody>
                    <a:bodyPr/>
                    <a:lstStyle/>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300" i="1" dirty="0">
                          <a:solidFill>
                            <a:srgbClr val="FF0000"/>
                          </a:solidFill>
                        </a:rPr>
                        <a:t>S</a:t>
                      </a:r>
                      <a:r>
                        <a:rPr lang="en-US" sz="1300" i="1" dirty="0">
                          <a:solidFill>
                            <a:schemeClr val="tx1"/>
                          </a:solidFill>
                        </a:rPr>
                        <a:t>OCS1,</a:t>
                      </a:r>
                      <a:r>
                        <a:rPr lang="en-US" sz="1300" i="1" baseline="0" dirty="0">
                          <a:solidFill>
                            <a:schemeClr val="tx1"/>
                          </a:solidFill>
                        </a:rPr>
                        <a:t> SGK1, CD83, STAT3</a:t>
                      </a:r>
                      <a:endParaRPr lang="en-US" sz="130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vMerge="1">
                  <a:txBody>
                    <a:bodyPr/>
                    <a:lstStyle/>
                    <a:p>
                      <a:pPr algn="ct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vMerge="1">
                  <a:txBody>
                    <a:bodyPr/>
                    <a:lstStyle/>
                    <a:p>
                      <a:pPr algn="ct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tc>
                  <a:txBody>
                    <a:bodyPr/>
                    <a:lstStyle/>
                    <a:p>
                      <a:pPr algn="ctr"/>
                      <a:r>
                        <a:rPr lang="en-US" sz="1300" dirty="0">
                          <a:solidFill>
                            <a:schemeClr val="tx1"/>
                          </a:solidFill>
                        </a:rPr>
                        <a:t>PMBL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1E2"/>
                    </a:solidFill>
                  </a:tcPr>
                </a:tc>
                <a:extLst>
                  <a:ext uri="{0D108BD9-81ED-4DB2-BD59-A6C34878D82A}">
                    <a16:rowId xmlns:a16="http://schemas.microsoft.com/office/drawing/2014/main" val="852154979"/>
                  </a:ext>
                </a:extLst>
              </a:tr>
              <a:tr h="370840">
                <a:tc>
                  <a:txBody>
                    <a:bodyPr/>
                    <a:lstStyle/>
                    <a:p>
                      <a:pPr algn="ctr"/>
                      <a:r>
                        <a:rPr lang="en-US" sz="1300" dirty="0">
                          <a:solidFill>
                            <a:schemeClr val="tx1"/>
                          </a:solidFill>
                        </a:rPr>
                        <a:t>C5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tx1"/>
                          </a:solidFill>
                        </a:rPr>
                        <a:t>MYD88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ctr"/>
                      <a:r>
                        <a:rPr lang="en-US" sz="1300" dirty="0">
                          <a:solidFill>
                            <a:srgbClr val="FF0000"/>
                          </a:solidFill>
                        </a:rPr>
                        <a:t>MCD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en-US" sz="13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i="1" dirty="0">
                          <a:solidFill>
                            <a:srgbClr val="FF0000"/>
                          </a:solidFill>
                        </a:rPr>
                        <a:t>M</a:t>
                      </a:r>
                      <a:r>
                        <a:rPr lang="en-US" sz="1300" i="1" dirty="0">
                          <a:solidFill>
                            <a:schemeClr val="tx1"/>
                          </a:solidFill>
                        </a:rPr>
                        <a:t>YD88, </a:t>
                      </a:r>
                      <a:r>
                        <a:rPr lang="en-US" sz="1300" i="1" dirty="0">
                          <a:solidFill>
                            <a:srgbClr val="FF0000"/>
                          </a:solidFill>
                        </a:rPr>
                        <a:t>CD</a:t>
                      </a:r>
                      <a:r>
                        <a:rPr lang="en-US" sz="1300" i="1" dirty="0">
                          <a:solidFill>
                            <a:schemeClr val="tx1"/>
                          </a:solidFill>
                        </a:rPr>
                        <a:t>79B, PIM1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tx1"/>
                          </a:solidFill>
                        </a:rPr>
                        <a:t>Non-GCB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tx1"/>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tx1"/>
                          </a:solidFill>
                        </a:rPr>
                        <a:t>PLBCLIP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45407177"/>
                  </a:ext>
                </a:extLst>
              </a:tr>
              <a:tr h="370840">
                <a:tc>
                  <a:txBody>
                    <a:bodyPr/>
                    <a:lstStyle/>
                    <a:p>
                      <a:pPr algn="ctr"/>
                      <a:r>
                        <a:rPr lang="en-US" sz="1300" dirty="0">
                          <a:solidFill>
                            <a:schemeClr val="tx1"/>
                          </a:solidFill>
                        </a:rPr>
                        <a:t>C0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NEC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300" dirty="0">
                          <a:solidFill>
                            <a:schemeClr val="tx1"/>
                          </a:solidFill>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Non-GCB, GCB, UC</a:t>
                      </a:r>
                      <a:r>
                        <a:rPr lang="en-US" sz="1300" baseline="0" dirty="0">
                          <a:solidFill>
                            <a:schemeClr val="tx1"/>
                          </a:solidFill>
                        </a:rPr>
                        <a:t> </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6527326"/>
                  </a:ext>
                </a:extLst>
              </a:tr>
            </a:tbl>
          </a:graphicData>
        </a:graphic>
      </p:graphicFrame>
    </p:spTree>
    <p:extLst>
      <p:ext uri="{BB962C8B-B14F-4D97-AF65-F5344CB8AC3E}">
        <p14:creationId xmlns:p14="http://schemas.microsoft.com/office/powerpoint/2010/main" val="10846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0" y="152400"/>
            <a:ext cx="319278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Final remarks</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3" name="Flowchart: Alternate Process 2"/>
          <p:cNvSpPr/>
          <p:nvPr/>
        </p:nvSpPr>
        <p:spPr>
          <a:xfrm>
            <a:off x="541020" y="1043547"/>
            <a:ext cx="3474720" cy="4861560"/>
          </a:xfrm>
          <a:prstGeom prst="flowChartAlternateProcess">
            <a:avLst/>
          </a:prstGeom>
          <a:solidFill>
            <a:srgbClr val="0345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p:cNvSpPr/>
          <p:nvPr/>
        </p:nvSpPr>
        <p:spPr>
          <a:xfrm>
            <a:off x="8239760" y="1004570"/>
            <a:ext cx="3474720" cy="4861560"/>
          </a:xfrm>
          <a:prstGeom prst="flowChartAlternateProcess">
            <a:avLst/>
          </a:prstGeom>
          <a:solidFill>
            <a:srgbClr val="0345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4390390" y="1004570"/>
            <a:ext cx="3474720" cy="4861560"/>
          </a:xfrm>
          <a:prstGeom prst="flowChartAlternateProcess">
            <a:avLst/>
          </a:prstGeom>
          <a:solidFill>
            <a:srgbClr val="39B3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4692" y="1331178"/>
            <a:ext cx="3195320" cy="216982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a:t>
            </a:r>
            <a:r>
              <a:rPr kumimoji="0" lang="en-US" sz="18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traditional COO by IHC (GCB vs non-GCB) is </a:t>
            </a:r>
            <a:r>
              <a:rPr kumimoji="0" lang="en-US" sz="1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US" sz="18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sufficient to predict prognosis or to plan therapy</a:t>
            </a:r>
          </a:p>
        </p:txBody>
      </p:sp>
      <p:sp>
        <p:nvSpPr>
          <p:cNvPr id="8" name="TextBox 7"/>
          <p:cNvSpPr txBox="1"/>
          <p:nvPr/>
        </p:nvSpPr>
        <p:spPr>
          <a:xfrm>
            <a:off x="8415020" y="1334122"/>
            <a:ext cx="3124200" cy="21698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Molecular classification vs Optimal Therapy</a:t>
            </a:r>
          </a:p>
          <a:p>
            <a:pPr marL="800100" lvl="1"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Design clinical trials and evolution of therapy</a:t>
            </a:r>
          </a:p>
        </p:txBody>
      </p:sp>
      <p:sp>
        <p:nvSpPr>
          <p:cNvPr id="9" name="TextBox 8"/>
          <p:cNvSpPr txBox="1"/>
          <p:nvPr/>
        </p:nvSpPr>
        <p:spPr>
          <a:xfrm>
            <a:off x="4547916" y="1331178"/>
            <a:ext cx="3352800"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GEP: gold standard </a:t>
            </a:r>
          </a:p>
          <a:p>
            <a:pPr marL="800100" lvl="1" indent="-342900">
              <a:lnSpc>
                <a:spcPct val="15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No available in clinical practice</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74944" y="3081020"/>
            <a:ext cx="3404351" cy="2832100"/>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8351" y="2354580"/>
            <a:ext cx="5555352" cy="3888746"/>
          </a:xfrm>
          <a:prstGeom prst="rect">
            <a:avLst/>
          </a:prstGeom>
        </p:spPr>
      </p:pic>
      <p:sp>
        <p:nvSpPr>
          <p:cNvPr id="21" name="TextBox 20"/>
          <p:cNvSpPr txBox="1"/>
          <p:nvPr/>
        </p:nvSpPr>
        <p:spPr>
          <a:xfrm>
            <a:off x="901623" y="4176232"/>
            <a:ext cx="525780" cy="276999"/>
          </a:xfrm>
          <a:prstGeom prst="rect">
            <a:avLst/>
          </a:prstGeom>
          <a:noFill/>
        </p:spPr>
        <p:txBody>
          <a:bodyPr wrap="square" rtlCol="0">
            <a:spAutoFit/>
          </a:bodyPr>
          <a:lstStyle/>
          <a:p>
            <a:pPr algn="ctr"/>
            <a:r>
              <a:rPr lang="en-US" sz="1200" dirty="0">
                <a:solidFill>
                  <a:schemeClr val="bg1"/>
                </a:solidFill>
              </a:rPr>
              <a:t>CD10</a:t>
            </a:r>
            <a:endParaRPr lang="en-US" dirty="0">
              <a:solidFill>
                <a:schemeClr val="bg1"/>
              </a:solidFill>
            </a:endParaRPr>
          </a:p>
        </p:txBody>
      </p:sp>
      <p:sp>
        <p:nvSpPr>
          <p:cNvPr id="22" name="TextBox 21"/>
          <p:cNvSpPr txBox="1"/>
          <p:nvPr/>
        </p:nvSpPr>
        <p:spPr>
          <a:xfrm>
            <a:off x="1495451" y="3812917"/>
            <a:ext cx="454816" cy="276999"/>
          </a:xfrm>
          <a:prstGeom prst="rect">
            <a:avLst/>
          </a:prstGeom>
          <a:noFill/>
        </p:spPr>
        <p:txBody>
          <a:bodyPr wrap="square" rtlCol="0">
            <a:spAutoFit/>
          </a:bodyPr>
          <a:lstStyle/>
          <a:p>
            <a:pPr algn="ctr"/>
            <a:r>
              <a:rPr lang="en-US" sz="1200" dirty="0">
                <a:solidFill>
                  <a:schemeClr val="bg1"/>
                </a:solidFill>
              </a:rPr>
              <a:t>GCB</a:t>
            </a:r>
            <a:endParaRPr lang="en-US" dirty="0">
              <a:solidFill>
                <a:schemeClr val="bg1"/>
              </a:solidFill>
            </a:endParaRPr>
          </a:p>
        </p:txBody>
      </p:sp>
      <p:sp>
        <p:nvSpPr>
          <p:cNvPr id="23" name="TextBox 22"/>
          <p:cNvSpPr txBox="1"/>
          <p:nvPr/>
        </p:nvSpPr>
        <p:spPr>
          <a:xfrm>
            <a:off x="1485663" y="4583734"/>
            <a:ext cx="496883" cy="276999"/>
          </a:xfrm>
          <a:prstGeom prst="rect">
            <a:avLst/>
          </a:prstGeom>
          <a:noFill/>
        </p:spPr>
        <p:txBody>
          <a:bodyPr wrap="square" rtlCol="0">
            <a:spAutoFit/>
          </a:bodyPr>
          <a:lstStyle/>
          <a:p>
            <a:pPr algn="ctr"/>
            <a:r>
              <a:rPr lang="en-US" sz="1200" dirty="0">
                <a:solidFill>
                  <a:schemeClr val="bg1"/>
                </a:solidFill>
              </a:rPr>
              <a:t>BCL6</a:t>
            </a:r>
            <a:endParaRPr lang="en-US" dirty="0">
              <a:solidFill>
                <a:schemeClr val="bg1"/>
              </a:solidFill>
            </a:endParaRPr>
          </a:p>
        </p:txBody>
      </p:sp>
      <p:cxnSp>
        <p:nvCxnSpPr>
          <p:cNvPr id="25" name="Straight Arrow Connector 24"/>
          <p:cNvCxnSpPr/>
          <p:nvPr/>
        </p:nvCxnSpPr>
        <p:spPr>
          <a:xfrm flipV="1">
            <a:off x="1330883" y="3941282"/>
            <a:ext cx="209550" cy="3024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322628" y="4404841"/>
            <a:ext cx="209550" cy="3017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69541" y="4983844"/>
            <a:ext cx="755180" cy="276999"/>
          </a:xfrm>
          <a:prstGeom prst="rect">
            <a:avLst/>
          </a:prstGeom>
          <a:noFill/>
        </p:spPr>
        <p:txBody>
          <a:bodyPr wrap="square" rtlCol="0">
            <a:spAutoFit/>
          </a:bodyPr>
          <a:lstStyle/>
          <a:p>
            <a:pPr algn="ctr"/>
            <a:r>
              <a:rPr lang="en-US" sz="1200" dirty="0">
                <a:solidFill>
                  <a:schemeClr val="bg1"/>
                </a:solidFill>
              </a:rPr>
              <a:t>Non-GCB</a:t>
            </a:r>
            <a:endParaRPr lang="en-US" dirty="0">
              <a:solidFill>
                <a:schemeClr val="bg1"/>
              </a:solidFill>
            </a:endParaRPr>
          </a:p>
        </p:txBody>
      </p:sp>
      <p:sp>
        <p:nvSpPr>
          <p:cNvPr id="29" name="TextBox 28"/>
          <p:cNvSpPr txBox="1"/>
          <p:nvPr/>
        </p:nvSpPr>
        <p:spPr>
          <a:xfrm>
            <a:off x="2083358" y="4247670"/>
            <a:ext cx="626905" cy="276999"/>
          </a:xfrm>
          <a:prstGeom prst="rect">
            <a:avLst/>
          </a:prstGeom>
          <a:noFill/>
        </p:spPr>
        <p:txBody>
          <a:bodyPr wrap="square" rtlCol="0">
            <a:spAutoFit/>
          </a:bodyPr>
          <a:lstStyle/>
          <a:p>
            <a:pPr algn="ctr"/>
            <a:r>
              <a:rPr lang="en-US" sz="1200" dirty="0">
                <a:solidFill>
                  <a:schemeClr val="bg1"/>
                </a:solidFill>
              </a:rPr>
              <a:t>MUM1</a:t>
            </a:r>
            <a:endParaRPr lang="en-US" dirty="0">
              <a:solidFill>
                <a:schemeClr val="bg1"/>
              </a:solidFill>
            </a:endParaRPr>
          </a:p>
        </p:txBody>
      </p:sp>
      <p:cxnSp>
        <p:nvCxnSpPr>
          <p:cNvPr id="30" name="Straight Arrow Connector 29"/>
          <p:cNvCxnSpPr/>
          <p:nvPr/>
        </p:nvCxnSpPr>
        <p:spPr>
          <a:xfrm flipV="1">
            <a:off x="1904441" y="4380603"/>
            <a:ext cx="209550" cy="3024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04441" y="4801792"/>
            <a:ext cx="209550" cy="3017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15190" y="3901137"/>
            <a:ext cx="755180" cy="276999"/>
          </a:xfrm>
          <a:prstGeom prst="rect">
            <a:avLst/>
          </a:prstGeom>
          <a:noFill/>
        </p:spPr>
        <p:txBody>
          <a:bodyPr wrap="square" rtlCol="0">
            <a:spAutoFit/>
          </a:bodyPr>
          <a:lstStyle/>
          <a:p>
            <a:pPr algn="ctr"/>
            <a:r>
              <a:rPr lang="en-US" sz="1200" dirty="0">
                <a:solidFill>
                  <a:schemeClr val="bg1"/>
                </a:solidFill>
              </a:rPr>
              <a:t>Non-GCB</a:t>
            </a:r>
            <a:endParaRPr lang="en-US" dirty="0">
              <a:solidFill>
                <a:schemeClr val="bg1"/>
              </a:solidFill>
            </a:endParaRPr>
          </a:p>
        </p:txBody>
      </p:sp>
      <p:sp>
        <p:nvSpPr>
          <p:cNvPr id="33" name="TextBox 32"/>
          <p:cNvSpPr txBox="1"/>
          <p:nvPr/>
        </p:nvSpPr>
        <p:spPr>
          <a:xfrm>
            <a:off x="2824874" y="4748508"/>
            <a:ext cx="454816" cy="276999"/>
          </a:xfrm>
          <a:prstGeom prst="rect">
            <a:avLst/>
          </a:prstGeom>
          <a:noFill/>
        </p:spPr>
        <p:txBody>
          <a:bodyPr wrap="square" rtlCol="0">
            <a:spAutoFit/>
          </a:bodyPr>
          <a:lstStyle/>
          <a:p>
            <a:pPr algn="ctr"/>
            <a:r>
              <a:rPr lang="en-US" sz="1200" dirty="0">
                <a:solidFill>
                  <a:schemeClr val="bg1"/>
                </a:solidFill>
              </a:rPr>
              <a:t>GCB</a:t>
            </a:r>
            <a:endParaRPr lang="en-US" dirty="0">
              <a:solidFill>
                <a:schemeClr val="bg1"/>
              </a:solidFill>
            </a:endParaRPr>
          </a:p>
        </p:txBody>
      </p:sp>
      <p:cxnSp>
        <p:nvCxnSpPr>
          <p:cNvPr id="34" name="Straight Arrow Connector 33"/>
          <p:cNvCxnSpPr/>
          <p:nvPr/>
        </p:nvCxnSpPr>
        <p:spPr>
          <a:xfrm flipV="1">
            <a:off x="2635886" y="4051991"/>
            <a:ext cx="209550" cy="3024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648019" y="4542052"/>
            <a:ext cx="209550" cy="3017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36190" y="3936103"/>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
        <p:nvSpPr>
          <p:cNvPr id="37" name="TextBox 36"/>
          <p:cNvSpPr txBox="1"/>
          <p:nvPr/>
        </p:nvSpPr>
        <p:spPr>
          <a:xfrm>
            <a:off x="1816894" y="4369205"/>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
        <p:nvSpPr>
          <p:cNvPr id="38" name="TextBox 37"/>
          <p:cNvSpPr txBox="1"/>
          <p:nvPr/>
        </p:nvSpPr>
        <p:spPr>
          <a:xfrm>
            <a:off x="2550213" y="4011331"/>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
        <p:nvSpPr>
          <p:cNvPr id="39" name="TextBox 38"/>
          <p:cNvSpPr txBox="1"/>
          <p:nvPr/>
        </p:nvSpPr>
        <p:spPr>
          <a:xfrm>
            <a:off x="1236190" y="4430968"/>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
        <p:nvSpPr>
          <p:cNvPr id="40" name="TextBox 39"/>
          <p:cNvSpPr txBox="1"/>
          <p:nvPr/>
        </p:nvSpPr>
        <p:spPr>
          <a:xfrm>
            <a:off x="1816894" y="4793585"/>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
        <p:nvSpPr>
          <p:cNvPr id="41" name="TextBox 40"/>
          <p:cNvSpPr txBox="1"/>
          <p:nvPr/>
        </p:nvSpPr>
        <p:spPr>
          <a:xfrm>
            <a:off x="2558573" y="4554428"/>
            <a:ext cx="189386" cy="276999"/>
          </a:xfrm>
          <a:prstGeom prst="rect">
            <a:avLst/>
          </a:prstGeom>
          <a:noFill/>
        </p:spPr>
        <p:txBody>
          <a:bodyPr wrap="square" rtlCol="0">
            <a:spAutoFit/>
          </a:bodyPr>
          <a:lstStyle/>
          <a:p>
            <a:pPr algn="ctr"/>
            <a:r>
              <a:rPr lang="en-US" sz="12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062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par>
                                <p:cTn id="84" presetID="10"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5" grpId="0"/>
      <p:bldP spid="8" grpId="0"/>
      <p:bldP spid="9" grpId="0"/>
      <p:bldP spid="21" grpId="0"/>
      <p:bldP spid="22" grpId="0"/>
      <p:bldP spid="23" grpId="0"/>
      <p:bldP spid="28" grpId="0"/>
      <p:bldP spid="29" grpId="0"/>
      <p:bldP spid="32" grpId="0"/>
      <p:bldP spid="33"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80100" y="1752967"/>
            <a:ext cx="4442242" cy="1477328"/>
          </a:xfrm>
          <a:prstGeom prst="rect">
            <a:avLst/>
          </a:prstGeom>
          <a:noFill/>
        </p:spPr>
        <p:txBody>
          <a:bodyPr wrap="none" rtlCol="0">
            <a:spAutoFit/>
          </a:bodyPr>
          <a:lstStyle/>
          <a:p>
            <a:pPr algn="ctr"/>
            <a:r>
              <a:rPr lang="en-US" b="1" u="sng" dirty="0">
                <a:latin typeface="Arial" panose="020B0604020202020204" pitchFamily="34" charset="0"/>
                <a:cs typeface="Arial" panose="020B0604020202020204" pitchFamily="34" charset="0"/>
              </a:rPr>
              <a:t>MDACC </a:t>
            </a:r>
            <a:r>
              <a:rPr lang="en-US" b="1" u="sng" dirty="0" err="1">
                <a:latin typeface="Arial" panose="020B0604020202020204" pitchFamily="34" charset="0"/>
                <a:cs typeface="Arial" panose="020B0604020202020204" pitchFamily="34" charset="0"/>
              </a:rPr>
              <a:t>Heme</a:t>
            </a:r>
            <a:r>
              <a:rPr lang="en-US" b="1" u="sng" dirty="0">
                <a:latin typeface="Arial" panose="020B0604020202020204" pitchFamily="34" charset="0"/>
                <a:cs typeface="Arial" panose="020B0604020202020204" pitchFamily="34" charset="0"/>
              </a:rPr>
              <a:t> malignancies Lab (TMP)</a:t>
            </a:r>
          </a:p>
          <a:p>
            <a:pPr algn="ctr"/>
            <a:r>
              <a:rPr lang="en-US" b="1" dirty="0">
                <a:latin typeface="Arial" panose="020B0604020202020204" pitchFamily="34" charset="0"/>
                <a:cs typeface="Arial" panose="020B0604020202020204" pitchFamily="34" charset="0"/>
              </a:rPr>
              <a:t>Ignacio I. Wistuba, MD</a:t>
            </a:r>
          </a:p>
          <a:p>
            <a:pPr algn="ctr"/>
            <a:r>
              <a:rPr lang="en-US" b="1" dirty="0">
                <a:latin typeface="Arial" panose="020B0604020202020204" pitchFamily="34" charset="0"/>
                <a:cs typeface="Arial" panose="020B0604020202020204" pitchFamily="34" charset="0"/>
              </a:rPr>
              <a:t>Daniela Duenas, MD</a:t>
            </a:r>
          </a:p>
          <a:p>
            <a:pPr algn="ctr"/>
            <a:r>
              <a:rPr lang="en-US" dirty="0">
                <a:latin typeface="Arial" panose="020B0604020202020204" pitchFamily="34" charset="0"/>
                <a:cs typeface="Arial" panose="020B0604020202020204" pitchFamily="34" charset="0"/>
              </a:rPr>
              <a:t>Mei Jiang</a:t>
            </a:r>
          </a:p>
          <a:p>
            <a:pPr algn="ctr"/>
            <a:r>
              <a:rPr lang="en-US" dirty="0">
                <a:latin typeface="Arial" panose="020B0604020202020204" pitchFamily="34" charset="0"/>
                <a:cs typeface="Arial" panose="020B0604020202020204" pitchFamily="34" charset="0"/>
              </a:rPr>
              <a:t>Salome A. McAllen, BS</a:t>
            </a:r>
          </a:p>
        </p:txBody>
      </p:sp>
      <p:sp>
        <p:nvSpPr>
          <p:cNvPr id="9" name="TextBox 8"/>
          <p:cNvSpPr txBox="1"/>
          <p:nvPr/>
        </p:nvSpPr>
        <p:spPr>
          <a:xfrm>
            <a:off x="8175933" y="3271793"/>
            <a:ext cx="3856569" cy="2031325"/>
          </a:xfrm>
          <a:prstGeom prst="rect">
            <a:avLst/>
          </a:prstGeom>
          <a:noFill/>
        </p:spPr>
        <p:txBody>
          <a:bodyPr wrap="none" rtlCol="0">
            <a:spAutoFit/>
          </a:bodyPr>
          <a:lstStyle/>
          <a:p>
            <a:pPr algn="ctr"/>
            <a:r>
              <a:rPr lang="en-US" b="1" u="sng" dirty="0">
                <a:latin typeface="Arial" panose="020B0604020202020204" pitchFamily="34" charset="0"/>
                <a:cs typeface="Arial" panose="020B0604020202020204" pitchFamily="34" charset="0"/>
              </a:rPr>
              <a:t>MDACC Lymphoma and Myeloma</a:t>
            </a:r>
          </a:p>
          <a:p>
            <a:pPr algn="ctr"/>
            <a:r>
              <a:rPr lang="en-US" b="1" dirty="0">
                <a:latin typeface="Arial" panose="020B0604020202020204" pitchFamily="34" charset="0"/>
                <a:cs typeface="Arial" panose="020B0604020202020204" pitchFamily="34" charset="0"/>
              </a:rPr>
              <a:t>Christopher R. Flowers, MD</a:t>
            </a:r>
          </a:p>
          <a:p>
            <a:pPr algn="ctr"/>
            <a:r>
              <a:rPr lang="en-US" b="1" dirty="0">
                <a:latin typeface="Arial" panose="020B0604020202020204" pitchFamily="34" charset="0"/>
                <a:cs typeface="Arial" panose="020B0604020202020204" pitchFamily="34" charset="0"/>
              </a:rPr>
              <a:t>Luis Malpica, MD</a:t>
            </a:r>
          </a:p>
          <a:p>
            <a:pPr algn="ctr"/>
            <a:r>
              <a:rPr lang="en-US" b="1" dirty="0">
                <a:latin typeface="Arial" panose="020B0604020202020204" pitchFamily="34" charset="0"/>
                <a:cs typeface="Arial" panose="020B0604020202020204" pitchFamily="34" charset="0"/>
              </a:rPr>
              <a:t>Paolo Strati, MD</a:t>
            </a:r>
          </a:p>
          <a:p>
            <a:pPr algn="ctr"/>
            <a:r>
              <a:rPr lang="en-US" dirty="0">
                <a:latin typeface="Arial" panose="020B0604020202020204" pitchFamily="34" charset="0"/>
                <a:cs typeface="Arial" panose="020B0604020202020204" pitchFamily="34" charset="0"/>
              </a:rPr>
              <a:t>Michael Green, PhD</a:t>
            </a:r>
          </a:p>
          <a:p>
            <a:pPr algn="ctr"/>
            <a:r>
              <a:rPr lang="en-US" dirty="0">
                <a:latin typeface="Arial" panose="020B0604020202020204" pitchFamily="34" charset="0"/>
                <a:cs typeface="Arial" panose="020B0604020202020204" pitchFamily="34" charset="0"/>
              </a:rPr>
              <a:t>Raphael Steiner, MD</a:t>
            </a:r>
          </a:p>
          <a:p>
            <a:pPr algn="ctr"/>
            <a:r>
              <a:rPr lang="en-US" dirty="0">
                <a:latin typeface="Arial" panose="020B0604020202020204" pitchFamily="34" charset="0"/>
                <a:cs typeface="Arial" panose="020B0604020202020204" pitchFamily="34" charset="0"/>
              </a:rPr>
              <a:t>Swaminathan </a:t>
            </a:r>
            <a:r>
              <a:rPr lang="en-US" dirty="0" err="1">
                <a:latin typeface="Arial" panose="020B0604020202020204" pitchFamily="34" charset="0"/>
                <a:cs typeface="Arial" panose="020B0604020202020204" pitchFamily="34" charset="0"/>
              </a:rPr>
              <a:t>Iyer</a:t>
            </a:r>
            <a:r>
              <a:rPr lang="en-US" dirty="0">
                <a:latin typeface="Arial" panose="020B0604020202020204" pitchFamily="34" charset="0"/>
                <a:cs typeface="Arial" panose="020B0604020202020204" pitchFamily="34" charset="0"/>
              </a:rPr>
              <a:t>, MD</a:t>
            </a:r>
          </a:p>
        </p:txBody>
      </p:sp>
      <p:sp>
        <p:nvSpPr>
          <p:cNvPr id="10" name="TextBox 9"/>
          <p:cNvSpPr txBox="1"/>
          <p:nvPr/>
        </p:nvSpPr>
        <p:spPr>
          <a:xfrm>
            <a:off x="5040254" y="1780829"/>
            <a:ext cx="3057247" cy="1200329"/>
          </a:xfrm>
          <a:prstGeom prst="rect">
            <a:avLst/>
          </a:prstGeom>
          <a:noFill/>
        </p:spPr>
        <p:txBody>
          <a:bodyPr wrap="none" rtlCol="0">
            <a:spAutoFit/>
          </a:bodyPr>
          <a:lstStyle/>
          <a:p>
            <a:pPr algn="ctr"/>
            <a:r>
              <a:rPr lang="en-US" b="1" u="sng" dirty="0">
                <a:latin typeface="Arial" panose="020B0604020202020204" pitchFamily="34" charset="0"/>
                <a:cs typeface="Arial" panose="020B0604020202020204" pitchFamily="34" charset="0"/>
              </a:rPr>
              <a:t>MDACC Hematopathology</a:t>
            </a:r>
          </a:p>
          <a:p>
            <a:pPr algn="ctr"/>
            <a:r>
              <a:rPr lang="en-US" b="1" dirty="0">
                <a:latin typeface="Arial" panose="020B0604020202020204" pitchFamily="34" charset="0"/>
                <a:cs typeface="Arial" panose="020B0604020202020204" pitchFamily="34" charset="0"/>
              </a:rPr>
              <a:t>Roberto Miranda, MD</a:t>
            </a:r>
          </a:p>
          <a:p>
            <a:pPr algn="ctr"/>
            <a:r>
              <a:rPr lang="en-US" b="1" dirty="0">
                <a:latin typeface="Arial" panose="020B0604020202020204" pitchFamily="34" charset="0"/>
                <a:cs typeface="Arial" panose="020B0604020202020204" pitchFamily="34" charset="0"/>
              </a:rPr>
              <a:t>Francisco Vega, MD, PhD</a:t>
            </a:r>
          </a:p>
          <a:p>
            <a:pPr algn="ctr"/>
            <a:r>
              <a:rPr lang="en-US" b="1" dirty="0">
                <a:latin typeface="Arial" panose="020B0604020202020204" pitchFamily="34" charset="0"/>
                <a:cs typeface="Arial" panose="020B0604020202020204" pitchFamily="34" charset="0"/>
              </a:rPr>
              <a:t>L. Jeffrey Medeiros, MD</a:t>
            </a:r>
          </a:p>
        </p:txBody>
      </p:sp>
      <p:sp>
        <p:nvSpPr>
          <p:cNvPr id="11" name="TextBox 10"/>
          <p:cNvSpPr txBox="1"/>
          <p:nvPr/>
        </p:nvSpPr>
        <p:spPr>
          <a:xfrm>
            <a:off x="4359763" y="3254052"/>
            <a:ext cx="4418228" cy="286232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MDACC TMP-IL and TMP-DL</a:t>
            </a:r>
          </a:p>
          <a:p>
            <a:pPr algn="ctr"/>
            <a:r>
              <a:rPr lang="en-US" b="1" dirty="0">
                <a:latin typeface="Arial" panose="020B0604020202020204" pitchFamily="34" charset="0"/>
                <a:cs typeface="Arial" panose="020B0604020202020204" pitchFamily="34" charset="0"/>
              </a:rPr>
              <a:t>Carlos A. Torres-Cabala, MD</a:t>
            </a:r>
          </a:p>
          <a:p>
            <a:pPr algn="ctr"/>
            <a:r>
              <a:rPr lang="en-US" dirty="0">
                <a:latin typeface="Arial" panose="020B0604020202020204" pitchFamily="34" charset="0"/>
                <a:cs typeface="Arial" panose="020B0604020202020204" pitchFamily="34" charset="0"/>
              </a:rPr>
              <a:t>Cara Haymaker, PhD</a:t>
            </a:r>
          </a:p>
          <a:p>
            <a:pPr algn="ctr"/>
            <a:r>
              <a:rPr lang="en-US" dirty="0">
                <a:latin typeface="Arial" panose="020B0604020202020204" pitchFamily="34" charset="0"/>
                <a:cs typeface="Arial" panose="020B0604020202020204" pitchFamily="34" charset="0"/>
              </a:rPr>
              <a:t>Edwin R. Parra, MD, PhD</a:t>
            </a:r>
          </a:p>
          <a:p>
            <a:pPr algn="ctr"/>
            <a:r>
              <a:rPr lang="en-US" dirty="0">
                <a:latin typeface="Arial" panose="020B0604020202020204" pitchFamily="34" charset="0"/>
                <a:cs typeface="Arial" panose="020B0604020202020204" pitchFamily="34" charset="0"/>
              </a:rPr>
              <a:t>Luisa M. Solis, MD</a:t>
            </a:r>
          </a:p>
          <a:p>
            <a:pPr algn="ctr"/>
            <a:r>
              <a:rPr lang="en-US" dirty="0">
                <a:latin typeface="Arial" panose="020B0604020202020204" pitchFamily="34" charset="0"/>
                <a:cs typeface="Arial" panose="020B0604020202020204" pitchFamily="34" charset="0"/>
              </a:rPr>
              <a:t>Beatriz Sanchez-Espiridion, PhD</a:t>
            </a:r>
          </a:p>
          <a:p>
            <a:pPr algn="ctr"/>
            <a:r>
              <a:rPr lang="en-US" dirty="0">
                <a:latin typeface="Arial" panose="020B0604020202020204" pitchFamily="34" charset="0"/>
                <a:cs typeface="Arial" panose="020B0604020202020204" pitchFamily="34" charset="0"/>
              </a:rPr>
              <a:t>Jianling Zhou</a:t>
            </a:r>
          </a:p>
          <a:p>
            <a:pPr algn="ctr"/>
            <a:r>
              <a:rPr lang="en-US" dirty="0">
                <a:latin typeface="Arial" panose="020B0604020202020204" pitchFamily="34" charset="0"/>
                <a:cs typeface="Arial" panose="020B0604020202020204" pitchFamily="34" charset="0"/>
              </a:rPr>
              <a:t>Saxon Rodriguez</a:t>
            </a:r>
          </a:p>
          <a:p>
            <a:pPr algn="ctr"/>
            <a:r>
              <a:rPr lang="en-US" dirty="0">
                <a:latin typeface="Arial" panose="020B0604020202020204" pitchFamily="34" charset="0"/>
                <a:cs typeface="Arial" panose="020B0604020202020204" pitchFamily="34" charset="0"/>
              </a:rPr>
              <a:t>Auriole </a:t>
            </a:r>
            <a:r>
              <a:rPr lang="en-US" dirty="0" err="1">
                <a:latin typeface="Arial" panose="020B0604020202020204" pitchFamily="34" charset="0"/>
                <a:cs typeface="Arial" panose="020B0604020202020204" pitchFamily="34" charset="0"/>
              </a:rPr>
              <a:t>Tamegnon</a:t>
            </a: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Heladio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Ibarguen</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8175933" y="1831162"/>
            <a:ext cx="3699703" cy="923330"/>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MDACC Hematopoietic Bio &amp; </a:t>
            </a:r>
            <a:r>
              <a:rPr lang="en-US" b="1" u="sng" dirty="0" err="1">
                <a:latin typeface="Arial" panose="020B0604020202020204" pitchFamily="34" charset="0"/>
                <a:cs typeface="Arial" panose="020B0604020202020204" pitchFamily="34" charset="0"/>
              </a:rPr>
              <a:t>Malig</a:t>
            </a:r>
            <a:r>
              <a:rPr lang="en-US" b="1" u="sng" dirty="0">
                <a:latin typeface="Arial" panose="020B0604020202020204" pitchFamily="34" charset="0"/>
                <a:cs typeface="Arial" panose="020B0604020202020204" pitchFamily="34" charset="0"/>
              </a:rPr>
              <a:t> Clin</a:t>
            </a:r>
          </a:p>
          <a:p>
            <a:pPr algn="ctr"/>
            <a:r>
              <a:rPr lang="en-US" dirty="0" err="1">
                <a:latin typeface="Arial" panose="020B0604020202020204" pitchFamily="34" charset="0"/>
                <a:cs typeface="Arial" panose="020B0604020202020204" pitchFamily="34" charset="0"/>
              </a:rPr>
              <a:t>Pavan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Bachireddy</a:t>
            </a:r>
            <a:r>
              <a:rPr lang="en-US" dirty="0">
                <a:latin typeface="Arial" panose="020B0604020202020204" pitchFamily="34" charset="0"/>
                <a:cs typeface="Arial" panose="020B0604020202020204" pitchFamily="34" charset="0"/>
              </a:rPr>
              <a:t>, MD, PhD</a:t>
            </a:r>
          </a:p>
        </p:txBody>
      </p:sp>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6498" y="3327869"/>
            <a:ext cx="4445844" cy="2963896"/>
          </a:xfrm>
          <a:prstGeom prst="rect">
            <a:avLst/>
          </a:prstGeom>
        </p:spPr>
      </p:pic>
      <p:sp>
        <p:nvSpPr>
          <p:cNvPr id="16" name="Título 1">
            <a:extLst>
              <a:ext uri="{FF2B5EF4-FFF2-40B4-BE49-F238E27FC236}">
                <a16:creationId xmlns:a16="http://schemas.microsoft.com/office/drawing/2014/main" id="{D943260A-6EF4-4778-B1AD-B0A6238A2971}"/>
              </a:ext>
            </a:extLst>
          </p:cNvPr>
          <p:cNvSpPr txBox="1">
            <a:spLocks/>
          </p:cNvSpPr>
          <p:nvPr/>
        </p:nvSpPr>
        <p:spPr>
          <a:xfrm>
            <a:off x="485181" y="543143"/>
            <a:ext cx="914400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34555"/>
                </a:solidFill>
                <a:latin typeface="Arial" panose="020B0604020202020204" pitchFamily="34" charset="0"/>
                <a:cs typeface="Arial" panose="020B0604020202020204" pitchFamily="34" charset="0"/>
              </a:rPr>
              <a:t>Acknowledgments</a:t>
            </a:r>
            <a:endParaRPr lang="es-PE" sz="3600" b="1" dirty="0">
              <a:solidFill>
                <a:srgbClr val="034555"/>
              </a:solidFill>
              <a:latin typeface="Arial" panose="020B0604020202020204" pitchFamily="34" charset="0"/>
              <a:cs typeface="Arial" panose="020B0604020202020204" pitchFamily="34" charset="0"/>
            </a:endParaRPr>
          </a:p>
        </p:txBody>
      </p:sp>
      <p:sp>
        <p:nvSpPr>
          <p:cNvPr id="17" name="Título 1">
            <a:extLst>
              <a:ext uri="{FF2B5EF4-FFF2-40B4-BE49-F238E27FC236}">
                <a16:creationId xmlns:a16="http://schemas.microsoft.com/office/drawing/2014/main" id="{D943260A-6EF4-4778-B1AD-B0A6238A2971}"/>
              </a:ext>
            </a:extLst>
          </p:cNvPr>
          <p:cNvSpPr txBox="1">
            <a:spLocks/>
          </p:cNvSpPr>
          <p:nvPr/>
        </p:nvSpPr>
        <p:spPr>
          <a:xfrm>
            <a:off x="9504459" y="6175880"/>
            <a:ext cx="2687541" cy="314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solidFill>
                  <a:srgbClr val="FF0000"/>
                </a:solidFill>
                <a:latin typeface="Arial" panose="020B0604020202020204" pitchFamily="34" charset="0"/>
                <a:cs typeface="Arial" panose="020B0604020202020204" pitchFamily="34" charset="0"/>
              </a:rPr>
              <a:t>MLPiubelli@mdanderson.org</a:t>
            </a:r>
            <a:endParaRPr lang="es-PE" sz="1400" b="1"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9786620" y="543143"/>
            <a:ext cx="2212340" cy="1128293"/>
          </a:xfrm>
          <a:prstGeom prst="rect">
            <a:avLst/>
          </a:prstGeom>
        </p:spPr>
      </p:pic>
    </p:spTree>
    <p:extLst>
      <p:ext uri="{BB962C8B-B14F-4D97-AF65-F5344CB8AC3E}">
        <p14:creationId xmlns:p14="http://schemas.microsoft.com/office/powerpoint/2010/main" val="383570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235FC-690B-507D-1831-CD1B16A742E2}"/>
              </a:ext>
            </a:extLst>
          </p:cNvPr>
          <p:cNvPicPr>
            <a:picLocks noChangeAspect="1"/>
          </p:cNvPicPr>
          <p:nvPr/>
        </p:nvPicPr>
        <p:blipFill rotWithShape="1">
          <a:blip r:embed="rId2"/>
          <a:srcRect t="20028" b="4972"/>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ítulo 1">
            <a:extLst>
              <a:ext uri="{FF2B5EF4-FFF2-40B4-BE49-F238E27FC236}">
                <a16:creationId xmlns:a16="http://schemas.microsoft.com/office/drawing/2014/main" id="{D943260A-6EF4-4778-B1AD-B0A6238A2971}"/>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sz="3600" b="1" i="0" u="none" strike="noStrike" cap="none" spc="0" normalizeH="0" baseline="0" noProof="0" dirty="0">
                <a:ln>
                  <a:noFill/>
                </a:ln>
                <a:solidFill>
                  <a:schemeClr val="tx1">
                    <a:lumMod val="85000"/>
                    <a:lumOff val="15000"/>
                  </a:schemeClr>
                </a:solidFill>
                <a:effectLst/>
                <a:uLnTx/>
                <a:uFillTx/>
              </a:rPr>
              <a:t>Thank you! Gracias</a:t>
            </a:r>
            <a:r>
              <a:rPr lang="en-US" sz="3600" b="1" dirty="0">
                <a:solidFill>
                  <a:schemeClr val="tx1">
                    <a:lumMod val="85000"/>
                    <a:lumOff val="15000"/>
                  </a:schemeClr>
                </a:solidFill>
              </a:rPr>
              <a:t>! </a:t>
            </a:r>
            <a:r>
              <a:rPr lang="en-US" sz="3600" b="1" dirty="0" err="1">
                <a:solidFill>
                  <a:schemeClr val="tx1">
                    <a:lumMod val="85000"/>
                    <a:lumOff val="15000"/>
                  </a:schemeClr>
                </a:solidFill>
              </a:rPr>
              <a:t>Yusulpayki</a:t>
            </a:r>
            <a:r>
              <a:rPr lang="en-US" sz="3600" b="1" dirty="0">
                <a:solidFill>
                  <a:schemeClr val="tx1">
                    <a:lumMod val="85000"/>
                    <a:lumOff val="15000"/>
                  </a:schemeClr>
                </a:solidFill>
              </a:rPr>
              <a:t>! </a:t>
            </a:r>
            <a:r>
              <a:rPr lang="en-US" sz="3600" b="1" dirty="0" err="1">
                <a:solidFill>
                  <a:schemeClr val="tx1">
                    <a:lumMod val="85000"/>
                    <a:lumOff val="15000"/>
                  </a:schemeClr>
                </a:solidFill>
              </a:rPr>
              <a:t>Obrigado</a:t>
            </a:r>
            <a:r>
              <a:rPr lang="en-US" sz="3600" b="1" dirty="0">
                <a:solidFill>
                  <a:schemeClr val="tx1">
                    <a:lumMod val="85000"/>
                    <a:lumOff val="15000"/>
                  </a:schemeClr>
                </a:solidFill>
              </a:rPr>
              <a:t>!</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FBB599-10F9-2851-7355-EBB389A9C726}"/>
              </a:ext>
            </a:extLst>
          </p:cNvPr>
          <p:cNvSpPr txBox="1"/>
          <p:nvPr/>
        </p:nvSpPr>
        <p:spPr>
          <a:xfrm>
            <a:off x="8115279" y="6342538"/>
            <a:ext cx="407670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Fernando de Noronha, PE-Brazil, July/2023</a:t>
            </a:r>
          </a:p>
        </p:txBody>
      </p:sp>
    </p:spTree>
    <p:extLst>
      <p:ext uri="{BB962C8B-B14F-4D97-AF65-F5344CB8AC3E}">
        <p14:creationId xmlns:p14="http://schemas.microsoft.com/office/powerpoint/2010/main" val="93616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3590841" y="262914"/>
            <a:ext cx="5010319" cy="8089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Disclosure</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544256F0-7594-E0B2-AEA5-99F1EEB1C620}"/>
              </a:ext>
            </a:extLst>
          </p:cNvPr>
          <p:cNvSpPr txBox="1"/>
          <p:nvPr/>
        </p:nvSpPr>
        <p:spPr>
          <a:xfrm>
            <a:off x="1143000" y="1375979"/>
            <a:ext cx="6098582" cy="1231106"/>
          </a:xfrm>
          <a:prstGeom prst="rect">
            <a:avLst/>
          </a:prstGeom>
          <a:noFill/>
        </p:spPr>
        <p:txBody>
          <a:bodyPr wrap="square">
            <a:spAutoFit/>
          </a:bodyPr>
          <a:lstStyle/>
          <a:p>
            <a:pPr marL="411470" indent="-182875">
              <a:spcBef>
                <a:spcPts val="1200"/>
              </a:spcBef>
              <a:buClr>
                <a:schemeClr val="tx1"/>
              </a:buClr>
            </a:pPr>
            <a:r>
              <a:rPr lang="en-US" dirty="0">
                <a:latin typeface="Arial" panose="020B0604020202020204" pitchFamily="34" charset="0"/>
                <a:cs typeface="Arial" panose="020B0604020202020204" pitchFamily="34" charset="0"/>
              </a:rPr>
              <a:t>Investigator initiated trials/Research Support</a:t>
            </a:r>
          </a:p>
          <a:p>
            <a:pPr marL="1097253" lvl="2" indent="-182875">
              <a:spcBef>
                <a:spcPts val="1200"/>
              </a:spcBef>
              <a:buClr>
                <a:schemeClr val="tx1"/>
              </a:buClr>
            </a:pPr>
            <a:r>
              <a:rPr lang="en-US" dirty="0">
                <a:latin typeface="Arial" panose="020B0604020202020204" pitchFamily="34" charset="0"/>
                <a:cs typeface="Arial" panose="020B0604020202020204" pitchFamily="34" charset="0"/>
              </a:rPr>
              <a:t>ALX Oncology</a:t>
            </a:r>
          </a:p>
          <a:p>
            <a:pPr marL="1097253" lvl="2" indent="-182875">
              <a:spcBef>
                <a:spcPts val="1200"/>
              </a:spcBef>
              <a:buClr>
                <a:schemeClr val="tx1"/>
              </a:buClr>
            </a:pPr>
            <a:r>
              <a:rPr lang="en-US" dirty="0">
                <a:latin typeface="Arial" panose="020B0604020202020204" pitchFamily="34" charset="0"/>
                <a:cs typeface="Arial" panose="020B0604020202020204" pitchFamily="34" charset="0"/>
              </a:rPr>
              <a:t>ADC Therapeutics</a:t>
            </a:r>
          </a:p>
        </p:txBody>
      </p:sp>
    </p:spTree>
    <p:extLst>
      <p:ext uri="{BB962C8B-B14F-4D97-AF65-F5344CB8AC3E}">
        <p14:creationId xmlns:p14="http://schemas.microsoft.com/office/powerpoint/2010/main" val="380029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4908596" y="152400"/>
            <a:ext cx="2188937"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34555"/>
                </a:solidFill>
                <a:latin typeface="Arial" panose="020B0604020202020204" pitchFamily="34" charset="0"/>
                <a:cs typeface="Arial" panose="020B0604020202020204" pitchFamily="34" charset="0"/>
              </a:rPr>
              <a:t>Outline</a:t>
            </a:r>
            <a:endParaRPr lang="es-PE" sz="3600" b="1" dirty="0">
              <a:solidFill>
                <a:srgbClr val="034555"/>
              </a:solidFill>
              <a:latin typeface="Arial" panose="020B0604020202020204" pitchFamily="34" charset="0"/>
              <a:cs typeface="Arial" panose="020B0604020202020204" pitchFamily="34" charset="0"/>
            </a:endParaRPr>
          </a:p>
        </p:txBody>
      </p:sp>
      <p:sp>
        <p:nvSpPr>
          <p:cNvPr id="5" name="TextBox 4"/>
          <p:cNvSpPr txBox="1"/>
          <p:nvPr/>
        </p:nvSpPr>
        <p:spPr>
          <a:xfrm>
            <a:off x="683260" y="1071880"/>
            <a:ext cx="10888980" cy="3416320"/>
          </a:xfrm>
          <a:prstGeom prst="rect">
            <a:avLst/>
          </a:prstGeom>
          <a:noFill/>
        </p:spPr>
        <p:txBody>
          <a:bodyPr wrap="square" rtlCol="0">
            <a:spAutoFit/>
          </a:bodyPr>
          <a:lstStyle/>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Introduction</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Genetic changes in DLBCL</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Molecular Classifications of DLBCL</a:t>
            </a:r>
          </a:p>
          <a:p>
            <a:pPr lvl="1">
              <a:lnSpc>
                <a:spcPct val="150000"/>
              </a:lnSpc>
            </a:pPr>
            <a:r>
              <a:rPr lang="en-US" dirty="0" err="1">
                <a:latin typeface="Arial" panose="020B0604020202020204" pitchFamily="34" charset="0"/>
                <a:cs typeface="Arial" panose="020B0604020202020204" pitchFamily="34" charset="0"/>
              </a:rPr>
              <a:t>Chapuy</a:t>
            </a:r>
            <a:r>
              <a:rPr lang="en-US" dirty="0">
                <a:latin typeface="Arial" panose="020B0604020202020204" pitchFamily="34" charset="0"/>
                <a:cs typeface="Arial" panose="020B0604020202020204" pitchFamily="34" charset="0"/>
              </a:rPr>
              <a:t>/Harvard</a:t>
            </a:r>
          </a:p>
          <a:p>
            <a:pPr lvl="1">
              <a:lnSpc>
                <a:spcPct val="150000"/>
              </a:lnSpc>
            </a:pPr>
            <a:r>
              <a:rPr lang="en-US" dirty="0">
                <a:latin typeface="Arial" panose="020B0604020202020204" pitchFamily="34" charset="0"/>
                <a:cs typeface="Arial" panose="020B0604020202020204" pitchFamily="34" charset="0"/>
              </a:rPr>
              <a:t>Lacey/HMRN</a:t>
            </a:r>
          </a:p>
          <a:p>
            <a:pPr lvl="1">
              <a:lnSpc>
                <a:spcPct val="150000"/>
              </a:lnSpc>
            </a:pPr>
            <a:r>
              <a:rPr lang="en-US" dirty="0">
                <a:latin typeface="Arial" panose="020B0604020202020204" pitchFamily="34" charset="0"/>
                <a:cs typeface="Arial" panose="020B0604020202020204" pitchFamily="34" charset="0"/>
              </a:rPr>
              <a:t>Schmitz/Wright-</a:t>
            </a:r>
            <a:r>
              <a:rPr lang="en-US" dirty="0" err="1">
                <a:latin typeface="Arial" panose="020B0604020202020204" pitchFamily="34" charset="0"/>
                <a:cs typeface="Arial" panose="020B0604020202020204" pitchFamily="34" charset="0"/>
              </a:rPr>
              <a:t>LymphGene</a:t>
            </a:r>
            <a:endParaRPr lang="en-US"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WHO and ICC recommendations for molecular testing</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Final Remarks</a:t>
            </a:r>
          </a:p>
        </p:txBody>
      </p:sp>
    </p:spTree>
    <p:extLst>
      <p:ext uri="{BB962C8B-B14F-4D97-AF65-F5344CB8AC3E}">
        <p14:creationId xmlns:p14="http://schemas.microsoft.com/office/powerpoint/2010/main" val="2181453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0" y="152400"/>
            <a:ext cx="319278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Introduction</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5" name="TextBox 4"/>
          <p:cNvSpPr txBox="1"/>
          <p:nvPr/>
        </p:nvSpPr>
        <p:spPr>
          <a:xfrm>
            <a:off x="683260" y="1071880"/>
            <a:ext cx="6638290"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DLBCL</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30% of adult lymphoma cases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Heterogeneous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Range of many immunologic and genetic subtypes </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Translation in clinical practice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COO (Cell of Origin)</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IHC (Immunohistochemistry) vs GEP (Gene Expression Profiling)</a:t>
            </a:r>
          </a:p>
          <a:p>
            <a:pPr marL="1657350" lvl="3" indent="-285750">
              <a:buFont typeface="Arial" panose="020B0604020202020204" pitchFamily="34" charset="0"/>
              <a:buChar char="•"/>
            </a:pPr>
            <a:r>
              <a:rPr lang="en-US" dirty="0">
                <a:latin typeface="Arial" panose="020B0604020202020204" pitchFamily="34" charset="0"/>
                <a:cs typeface="Arial" panose="020B0604020202020204" pitchFamily="34" charset="0"/>
              </a:rPr>
              <a:t>Germinal Center B-cell like (GCB)</a:t>
            </a:r>
          </a:p>
          <a:p>
            <a:pPr marL="1657350" lvl="3" indent="-285750">
              <a:buFont typeface="Arial" panose="020B0604020202020204" pitchFamily="34" charset="0"/>
              <a:buChar char="•"/>
            </a:pPr>
            <a:r>
              <a:rPr lang="en-US" dirty="0">
                <a:latin typeface="Arial" panose="020B0604020202020204" pitchFamily="34" charset="0"/>
                <a:cs typeface="Arial" panose="020B0604020202020204" pitchFamily="34" charset="0"/>
              </a:rPr>
              <a:t>Activated B-cell like (ABC or non-GCB)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Identification of genetic markers </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Implementation of effective and precise treatment</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Elaboration of new therapies</a:t>
            </a:r>
            <a:endParaRPr lang="en-US" dirty="0">
              <a:solidFill>
                <a:prstClr val="black"/>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DNA vs RNA</a:t>
            </a:r>
          </a:p>
          <a:p>
            <a:pPr marL="1200150" lvl="2"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Sanger sequencing vs NGS (Next Generation Sequencing)</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rot="16200000">
            <a:off x="7079117" y="1328998"/>
            <a:ext cx="4888231" cy="38853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11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0" y="152400"/>
            <a:ext cx="62839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Genetic Changes</a:t>
            </a: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5" name="TextBox 4"/>
          <p:cNvSpPr txBox="1"/>
          <p:nvPr/>
        </p:nvSpPr>
        <p:spPr>
          <a:xfrm>
            <a:off x="187960" y="1021147"/>
            <a:ext cx="4485640" cy="37805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Major mutated pathways</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BCR signaling (B-Cell Receptor)</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BCR dependent NF-</a:t>
            </a:r>
            <a:r>
              <a:rPr lang="el-GR" dirty="0">
                <a:solidFill>
                  <a:prstClr val="black"/>
                </a:solidFill>
                <a:latin typeface="Arial" panose="020B0604020202020204" pitchFamily="34" charset="0"/>
                <a:cs typeface="Arial" panose="020B0604020202020204" pitchFamily="34" charset="0"/>
              </a:rPr>
              <a:t>κ</a:t>
            </a:r>
            <a:r>
              <a:rPr lang="en-US" dirty="0">
                <a:solidFill>
                  <a:prstClr val="black"/>
                </a:solidFill>
                <a:latin typeface="Arial" panose="020B0604020202020204" pitchFamily="34" charset="0"/>
                <a:cs typeface="Arial" panose="020B0604020202020204" pitchFamily="34" charset="0"/>
              </a:rPr>
              <a:t>B activation</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TLR signaling (Toll-like receptor)</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PI3K-AKT-mTOR signaling</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NF-</a:t>
            </a:r>
            <a:r>
              <a:rPr lang="el-GR" dirty="0">
                <a:solidFill>
                  <a:prstClr val="black"/>
                </a:solidFill>
                <a:latin typeface="Arial" panose="020B0604020202020204" pitchFamily="34" charset="0"/>
                <a:cs typeface="Arial" panose="020B0604020202020204" pitchFamily="34" charset="0"/>
              </a:rPr>
              <a:t>κ</a:t>
            </a:r>
            <a:r>
              <a:rPr lang="en-US" dirty="0">
                <a:solidFill>
                  <a:prstClr val="black"/>
                </a:solidFill>
                <a:latin typeface="Arial" panose="020B0604020202020204" pitchFamily="34" charset="0"/>
                <a:cs typeface="Arial" panose="020B0604020202020204" pitchFamily="34" charset="0"/>
              </a:rPr>
              <a:t>B signaling</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BCL2 anti-apoptotic family</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Immune Evasion</a:t>
            </a:r>
          </a:p>
          <a:p>
            <a:pPr marL="800100" lvl="1" indent="-34290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NOTCH Signaling</a:t>
            </a:r>
          </a:p>
        </p:txBody>
      </p:sp>
      <p:pic>
        <p:nvPicPr>
          <p:cNvPr id="2" name="Picture 1"/>
          <p:cNvPicPr>
            <a:picLocks noChangeAspect="1"/>
          </p:cNvPicPr>
          <p:nvPr/>
        </p:nvPicPr>
        <p:blipFill rotWithShape="1">
          <a:blip r:embed="rId4"/>
          <a:srcRect r="82407" b="1982"/>
          <a:stretch/>
        </p:blipFill>
        <p:spPr>
          <a:xfrm>
            <a:off x="4727171" y="91054"/>
            <a:ext cx="1178624" cy="5998464"/>
          </a:xfrm>
          <a:prstGeom prst="rect">
            <a:avLst/>
          </a:prstGeom>
        </p:spPr>
      </p:pic>
      <p:sp>
        <p:nvSpPr>
          <p:cNvPr id="6" name="TextBox 5"/>
          <p:cNvSpPr txBox="1"/>
          <p:nvPr/>
        </p:nvSpPr>
        <p:spPr>
          <a:xfrm>
            <a:off x="10026651" y="6144835"/>
            <a:ext cx="2317750" cy="253916"/>
          </a:xfrm>
          <a:prstGeom prst="rect">
            <a:avLst/>
          </a:prstGeom>
          <a:noFill/>
        </p:spPr>
        <p:txBody>
          <a:bodyPr wrap="square" rtlCol="0">
            <a:spAutoFit/>
          </a:bodyPr>
          <a:lstStyle/>
          <a:p>
            <a:r>
              <a:rPr lang="en-US" sz="1050" dirty="0">
                <a:solidFill>
                  <a:schemeClr val="bg1"/>
                </a:solidFill>
              </a:rPr>
              <a:t>Shimkus </a:t>
            </a:r>
            <a:r>
              <a:rPr lang="en-US" sz="1050" i="1" dirty="0">
                <a:solidFill>
                  <a:schemeClr val="bg1"/>
                </a:solidFill>
              </a:rPr>
              <a:t>et al</a:t>
            </a:r>
            <a:r>
              <a:rPr lang="en-US" sz="1050" dirty="0">
                <a:solidFill>
                  <a:schemeClr val="bg1"/>
                </a:solidFill>
              </a:rPr>
              <a:t>, Front </a:t>
            </a:r>
            <a:r>
              <a:rPr lang="en-US" sz="1050" dirty="0" err="1">
                <a:solidFill>
                  <a:schemeClr val="bg1"/>
                </a:solidFill>
              </a:rPr>
              <a:t>Mol</a:t>
            </a:r>
            <a:r>
              <a:rPr lang="en-US" sz="1050" dirty="0">
                <a:solidFill>
                  <a:schemeClr val="bg1"/>
                </a:solidFill>
              </a:rPr>
              <a:t> </a:t>
            </a:r>
            <a:r>
              <a:rPr lang="en-US" sz="1050" dirty="0" err="1">
                <a:solidFill>
                  <a:schemeClr val="bg1"/>
                </a:solidFill>
              </a:rPr>
              <a:t>Biosci</a:t>
            </a:r>
            <a:r>
              <a:rPr lang="en-US" sz="1050" dirty="0">
                <a:solidFill>
                  <a:schemeClr val="bg1"/>
                </a:solidFill>
              </a:rPr>
              <a:t>, 2023</a:t>
            </a:r>
          </a:p>
        </p:txBody>
      </p:sp>
      <p:pic>
        <p:nvPicPr>
          <p:cNvPr id="3" name="Picture 2"/>
          <p:cNvPicPr>
            <a:picLocks noChangeAspect="1"/>
          </p:cNvPicPr>
          <p:nvPr/>
        </p:nvPicPr>
        <p:blipFill rotWithShape="1">
          <a:blip r:embed="rId5"/>
          <a:srcRect b="2456"/>
          <a:stretch/>
        </p:blipFill>
        <p:spPr>
          <a:xfrm>
            <a:off x="5881772" y="92619"/>
            <a:ext cx="5264616" cy="5993856"/>
          </a:xfrm>
          <a:prstGeom prst="rect">
            <a:avLst/>
          </a:prstGeom>
        </p:spPr>
      </p:pic>
      <p:pic>
        <p:nvPicPr>
          <p:cNvPr id="7" name="Picture 6"/>
          <p:cNvPicPr>
            <a:picLocks noChangeAspect="1"/>
          </p:cNvPicPr>
          <p:nvPr/>
        </p:nvPicPr>
        <p:blipFill rotWithShape="1">
          <a:blip r:embed="rId4"/>
          <a:srcRect l="85408" b="2464"/>
          <a:stretch/>
        </p:blipFill>
        <p:spPr>
          <a:xfrm>
            <a:off x="11129646" y="92075"/>
            <a:ext cx="981709" cy="5994400"/>
          </a:xfrm>
          <a:prstGeom prst="rect">
            <a:avLst/>
          </a:prstGeom>
        </p:spPr>
      </p:pic>
      <p:pic>
        <p:nvPicPr>
          <p:cNvPr id="8" name="Picture 7"/>
          <p:cNvPicPr>
            <a:picLocks noChangeAspect="1"/>
          </p:cNvPicPr>
          <p:nvPr/>
        </p:nvPicPr>
        <p:blipFill rotWithShape="1">
          <a:blip r:embed="rId5"/>
          <a:srcRect l="62359" t="97078"/>
          <a:stretch/>
        </p:blipFill>
        <p:spPr>
          <a:xfrm>
            <a:off x="7834397" y="6058267"/>
            <a:ext cx="1082061" cy="98006"/>
          </a:xfrm>
          <a:prstGeom prst="rect">
            <a:avLst/>
          </a:prstGeom>
        </p:spPr>
      </p:pic>
    </p:spTree>
    <p:extLst>
      <p:ext uri="{BB962C8B-B14F-4D97-AF65-F5344CB8AC3E}">
        <p14:creationId xmlns:p14="http://schemas.microsoft.com/office/powerpoint/2010/main" val="421246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43260A-6EF4-4778-B1AD-B0A6238A2971}"/>
              </a:ext>
            </a:extLst>
          </p:cNvPr>
          <p:cNvSpPr txBox="1">
            <a:spLocks/>
          </p:cNvSpPr>
          <p:nvPr/>
        </p:nvSpPr>
        <p:spPr>
          <a:xfrm>
            <a:off x="286474" y="41283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34555"/>
                </a:solidFill>
                <a:latin typeface="Arial" panose="020B0604020202020204" pitchFamily="34" charset="0"/>
                <a:cs typeface="Arial" panose="020B0604020202020204" pitchFamily="34" charset="0"/>
              </a:rPr>
              <a:t>Molecular Classifications</a:t>
            </a:r>
          </a:p>
          <a:p>
            <a:r>
              <a:rPr lang="en-US" sz="2000" b="1" i="1" dirty="0" err="1">
                <a:solidFill>
                  <a:srgbClr val="034555"/>
                </a:solidFill>
                <a:latin typeface="Arial" panose="020B0604020202020204" pitchFamily="34" charset="0"/>
                <a:cs typeface="Arial" panose="020B0604020202020204" pitchFamily="34" charset="0"/>
              </a:rPr>
              <a:t>Chapuy</a:t>
            </a:r>
            <a:r>
              <a:rPr lang="en-US" sz="2000" b="1" i="1" dirty="0">
                <a:solidFill>
                  <a:srgbClr val="034555"/>
                </a:solidFill>
                <a:latin typeface="Arial" panose="020B0604020202020204" pitchFamily="34" charset="0"/>
                <a:cs typeface="Arial" panose="020B0604020202020204" pitchFamily="34" charset="0"/>
              </a:rPr>
              <a:t>/Harvard</a:t>
            </a:r>
            <a:endParaRPr lang="en-US" sz="3600" b="1" i="1" dirty="0">
              <a:solidFill>
                <a:srgbClr val="034555"/>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
        <p:nvSpPr>
          <p:cNvPr id="5" name="TextBox 4"/>
          <p:cNvSpPr txBox="1"/>
          <p:nvPr/>
        </p:nvSpPr>
        <p:spPr>
          <a:xfrm>
            <a:off x="683260" y="1071880"/>
            <a:ext cx="5755158" cy="4801314"/>
          </a:xfrm>
          <a:prstGeom prst="rect">
            <a:avLst/>
          </a:prstGeom>
          <a:noFill/>
        </p:spPr>
        <p:txBody>
          <a:bodyPr wrap="square" rtlCol="0">
            <a:spAutoFit/>
          </a:bodyPr>
          <a:lstStyle/>
          <a:p>
            <a:pPr marL="342900" indent="-34290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C1</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Non-GCB</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SV </a:t>
            </a:r>
            <a:r>
              <a:rPr lang="en-US" i="1" dirty="0">
                <a:solidFill>
                  <a:prstClr val="black"/>
                </a:solidFill>
                <a:latin typeface="Arial" panose="020B0604020202020204" pitchFamily="34" charset="0"/>
                <a:cs typeface="Arial" panose="020B0604020202020204" pitchFamily="34" charset="0"/>
              </a:rPr>
              <a:t>BCL6 </a:t>
            </a:r>
            <a:r>
              <a:rPr lang="en-US" dirty="0">
                <a:solidFill>
                  <a:prstClr val="black"/>
                </a:solidFill>
                <a:latin typeface="Arial" panose="020B0604020202020204" pitchFamily="34" charset="0"/>
                <a:cs typeface="Arial" panose="020B0604020202020204" pitchFamily="34" charset="0"/>
              </a:rPr>
              <a:t>and </a:t>
            </a:r>
            <a:r>
              <a:rPr lang="en-US" i="1" baseline="0" dirty="0">
                <a:solidFill>
                  <a:prstClr val="black"/>
                </a:solidFill>
                <a:latin typeface="Arial" panose="020B0604020202020204" pitchFamily="34" charset="0"/>
                <a:cs typeface="Arial" panose="020B0604020202020204" pitchFamily="34" charset="0"/>
              </a:rPr>
              <a:t>NOTCH2</a:t>
            </a:r>
            <a:endParaRPr lang="en-US" baseline="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C2</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GCB and Non-GCB</a:t>
            </a:r>
          </a:p>
          <a:p>
            <a:pPr marL="800100" lvl="1" indent="-342900">
              <a:buFont typeface="Arial" panose="020B0604020202020204" pitchFamily="34" charset="0"/>
              <a:buChar char="•"/>
            </a:pPr>
            <a:r>
              <a:rPr lang="en-US" i="1" baseline="0" dirty="0">
                <a:solidFill>
                  <a:prstClr val="black"/>
                </a:solidFill>
                <a:latin typeface="Arial" panose="020B0604020202020204" pitchFamily="34" charset="0"/>
                <a:cs typeface="Arial" panose="020B0604020202020204" pitchFamily="34" charset="0"/>
              </a:rPr>
              <a:t>TP53</a:t>
            </a:r>
          </a:p>
          <a:p>
            <a:pPr marL="342900" indent="-342900">
              <a:buFont typeface="Arial" panose="020B0604020202020204" pitchFamily="34" charset="0"/>
              <a:buChar char="•"/>
            </a:pPr>
            <a:r>
              <a:rPr lang="en-US" baseline="0" dirty="0">
                <a:solidFill>
                  <a:srgbClr val="FF0000"/>
                </a:solidFill>
                <a:latin typeface="Arial" panose="020B0604020202020204" pitchFamily="34" charset="0"/>
                <a:cs typeface="Arial" panose="020B0604020202020204" pitchFamily="34" charset="0"/>
              </a:rPr>
              <a:t>C3</a:t>
            </a:r>
          </a:p>
          <a:p>
            <a:pPr marL="800100" lvl="1" indent="-34290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GCB</a:t>
            </a:r>
          </a:p>
          <a:p>
            <a:pPr marL="800100" lvl="1" indent="-342900">
              <a:buFont typeface="Arial" panose="020B0604020202020204" pitchFamily="34" charset="0"/>
              <a:buChar char="•"/>
            </a:pPr>
            <a:r>
              <a:rPr lang="en-US" i="1" dirty="0">
                <a:solidFill>
                  <a:srgbClr val="FF0000"/>
                </a:solidFill>
                <a:latin typeface="Arial" panose="020B0604020202020204" pitchFamily="34" charset="0"/>
                <a:cs typeface="Arial" panose="020B0604020202020204" pitchFamily="34" charset="0"/>
              </a:rPr>
              <a:t>BCL2</a:t>
            </a:r>
            <a:r>
              <a:rPr lang="en-US" dirty="0">
                <a:solidFill>
                  <a:srgbClr val="FF0000"/>
                </a:solidFill>
                <a:latin typeface="Arial" panose="020B0604020202020204" pitchFamily="34" charset="0"/>
                <a:cs typeface="Arial" panose="020B0604020202020204" pitchFamily="34" charset="0"/>
              </a:rPr>
              <a:t> and Chromatin modifiers</a:t>
            </a:r>
            <a:endParaRPr lang="en-US" i="1" baseline="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C4</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GCB</a:t>
            </a:r>
          </a:p>
          <a:p>
            <a:pPr marL="800100" lvl="1" indent="-342900">
              <a:buFont typeface="Arial" panose="020B0604020202020204" pitchFamily="34" charset="0"/>
              <a:buChar char="•"/>
            </a:pPr>
            <a:r>
              <a:rPr lang="en-US" baseline="0" dirty="0">
                <a:solidFill>
                  <a:prstClr val="black"/>
                </a:solidFill>
                <a:latin typeface="Arial" panose="020B0604020202020204" pitchFamily="34" charset="0"/>
                <a:cs typeface="Arial" panose="020B0604020202020204" pitchFamily="34" charset="0"/>
              </a:rPr>
              <a:t>Immune evasion: </a:t>
            </a:r>
            <a:r>
              <a:rPr lang="en-US" i="1" baseline="0" dirty="0">
                <a:solidFill>
                  <a:prstClr val="black"/>
                </a:solidFill>
                <a:latin typeface="Arial" panose="020B0604020202020204" pitchFamily="34" charset="0"/>
                <a:cs typeface="Arial" panose="020B0604020202020204" pitchFamily="34" charset="0"/>
              </a:rPr>
              <a:t>CD83, CD58, CD70</a:t>
            </a:r>
            <a:endParaRPr lang="en-US" baseline="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aseline="0" dirty="0">
                <a:solidFill>
                  <a:srgbClr val="FF0000"/>
                </a:solidFill>
                <a:latin typeface="Arial" panose="020B0604020202020204" pitchFamily="34" charset="0"/>
                <a:cs typeface="Arial" panose="020B0604020202020204" pitchFamily="34" charset="0"/>
              </a:rPr>
              <a:t>C5</a:t>
            </a:r>
          </a:p>
          <a:p>
            <a:pPr marL="800100" lvl="1" indent="-342900">
              <a:buFont typeface="Arial" panose="020B0604020202020204" pitchFamily="34" charset="0"/>
              <a:buChar char="•"/>
            </a:pPr>
            <a:r>
              <a:rPr kumimoji="0" lang="en-US"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Non-GCB</a:t>
            </a:r>
          </a:p>
          <a:p>
            <a:pPr marL="800100" lvl="1" indent="-342900">
              <a:buFont typeface="Arial" panose="020B0604020202020204" pitchFamily="34" charset="0"/>
              <a:buChar char="•"/>
            </a:pPr>
            <a:r>
              <a:rPr kumimoji="0" lang="en-US"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Mutations in </a:t>
            </a:r>
            <a:r>
              <a:rPr kumimoji="0" lang="en-US" b="0"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CD79B </a:t>
            </a:r>
            <a:r>
              <a:rPr kumimoji="0" lang="en-US" b="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and </a:t>
            </a:r>
            <a:r>
              <a:rPr kumimoji="0" lang="en-US" b="0"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MYD88 </a:t>
            </a:r>
            <a:r>
              <a:rPr kumimoji="0" lang="en-US" b="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and </a:t>
            </a:r>
            <a:r>
              <a:rPr kumimoji="0" lang="en-US" b="0"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1</a:t>
            </a:r>
            <a:r>
              <a:rPr lang="en-US" i="1" noProof="0" dirty="0">
                <a:solidFill>
                  <a:srgbClr val="FF0000"/>
                </a:solidFill>
                <a:latin typeface="Arial" panose="020B0604020202020204" pitchFamily="34" charset="0"/>
                <a:cs typeface="Arial" panose="020B0604020202020204" pitchFamily="34" charset="0"/>
              </a:rPr>
              <a:t>8q </a:t>
            </a:r>
            <a:r>
              <a:rPr lang="en-US" noProof="0" dirty="0">
                <a:solidFill>
                  <a:srgbClr val="FF0000"/>
                </a:solidFill>
                <a:latin typeface="Arial" panose="020B0604020202020204" pitchFamily="34" charset="0"/>
                <a:cs typeface="Arial" panose="020B0604020202020204" pitchFamily="34" charset="0"/>
              </a:rPr>
              <a:t>gain</a:t>
            </a:r>
          </a:p>
          <a:p>
            <a:pPr marL="342900" indent="-342900">
              <a:buFont typeface="Arial" panose="020B0604020202020204" pitchFamily="34" charset="0"/>
              <a:buChar char="•"/>
            </a:pPr>
            <a:r>
              <a:rPr kumimoji="0" lang="en-US" b="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C0</a:t>
            </a:r>
          </a:p>
          <a:p>
            <a:pPr marL="800100" lvl="1" indent="-342900">
              <a:buFont typeface="Arial" panose="020B0604020202020204" pitchFamily="34" charset="0"/>
              <a:buChar char="•"/>
            </a:pPr>
            <a:r>
              <a:rPr lang="en-US" noProof="0" dirty="0">
                <a:solidFill>
                  <a:prstClr val="black"/>
                </a:solidFill>
                <a:latin typeface="Arial" panose="020B0604020202020204" pitchFamily="34" charset="0"/>
                <a:cs typeface="Arial" panose="020B0604020202020204" pitchFamily="34" charset="0"/>
              </a:rPr>
              <a:t>No genetic drivers</a:t>
            </a:r>
            <a:endParaRPr kumimoji="0" lang="en-US"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0026651" y="6144835"/>
            <a:ext cx="2317750" cy="253916"/>
          </a:xfrm>
          <a:prstGeom prst="rect">
            <a:avLst/>
          </a:prstGeom>
          <a:noFill/>
        </p:spPr>
        <p:txBody>
          <a:bodyPr wrap="square" rtlCol="0">
            <a:spAutoFit/>
          </a:bodyPr>
          <a:lstStyle/>
          <a:p>
            <a:r>
              <a:rPr lang="en-US" sz="1050" dirty="0" err="1">
                <a:solidFill>
                  <a:schemeClr val="bg1"/>
                </a:solidFill>
              </a:rPr>
              <a:t>Chapuy</a:t>
            </a:r>
            <a:r>
              <a:rPr lang="en-US" sz="1050" dirty="0">
                <a:solidFill>
                  <a:schemeClr val="bg1"/>
                </a:solidFill>
              </a:rPr>
              <a:t> </a:t>
            </a:r>
            <a:r>
              <a:rPr lang="en-US" sz="1050" i="1" dirty="0">
                <a:solidFill>
                  <a:schemeClr val="bg1"/>
                </a:solidFill>
              </a:rPr>
              <a:t>et al</a:t>
            </a:r>
            <a:r>
              <a:rPr lang="en-US" sz="1050" dirty="0">
                <a:solidFill>
                  <a:schemeClr val="bg1"/>
                </a:solidFill>
              </a:rPr>
              <a:t>, Nat Med, 2018</a:t>
            </a:r>
          </a:p>
        </p:txBody>
      </p:sp>
      <p:pic>
        <p:nvPicPr>
          <p:cNvPr id="3" name="Picture 2"/>
          <p:cNvPicPr>
            <a:picLocks noChangeAspect="1"/>
          </p:cNvPicPr>
          <p:nvPr/>
        </p:nvPicPr>
        <p:blipFill>
          <a:blip r:embed="rId4"/>
          <a:stretch>
            <a:fillRect/>
          </a:stretch>
        </p:blipFill>
        <p:spPr>
          <a:xfrm>
            <a:off x="6803020" y="0"/>
            <a:ext cx="5388980" cy="6134123"/>
          </a:xfrm>
          <a:prstGeom prst="rect">
            <a:avLst/>
          </a:prstGeom>
        </p:spPr>
      </p:pic>
    </p:spTree>
    <p:extLst>
      <p:ext uri="{BB962C8B-B14F-4D97-AF65-F5344CB8AC3E}">
        <p14:creationId xmlns:p14="http://schemas.microsoft.com/office/powerpoint/2010/main" val="202193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8305" y="1313074"/>
            <a:ext cx="5627225" cy="4247317"/>
          </a:xfrm>
          <a:prstGeom prst="rect">
            <a:avLst/>
          </a:prstGeom>
          <a:noFill/>
        </p:spPr>
        <p:txBody>
          <a:bodyPr wrap="square" rtlCol="0">
            <a:spAutoFit/>
          </a:bodyPr>
          <a:lstStyle/>
          <a:p>
            <a:pPr marL="342900" lvl="0" indent="-342900">
              <a:buFont typeface="Arial" panose="020B0604020202020204" pitchFamily="34" charset="0"/>
              <a:buChar char="•"/>
            </a:pPr>
            <a:r>
              <a:rPr lang="en-US" i="1" dirty="0">
                <a:latin typeface="Arial" panose="020B0604020202020204" pitchFamily="34" charset="0"/>
                <a:cs typeface="Arial" panose="020B0604020202020204" pitchFamily="34" charset="0"/>
              </a:rPr>
              <a:t>MYD88 </a:t>
            </a:r>
            <a:r>
              <a:rPr lang="en-US" dirty="0">
                <a:latin typeface="Arial" panose="020B0604020202020204" pitchFamily="34" charset="0"/>
                <a:cs typeface="Arial" panose="020B0604020202020204" pitchFamily="34" charset="0"/>
              </a:rPr>
              <a:t>(n= 152)</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MYD88, PIM1, CD79B, ETV6</a:t>
            </a:r>
          </a:p>
          <a:p>
            <a:pPr marL="342900" lvl="0" indent="-342900">
              <a:buFont typeface="Arial" panose="020B0604020202020204" pitchFamily="34" charset="0"/>
              <a:buChar char="•"/>
            </a:pPr>
            <a:r>
              <a:rPr lang="en-US" i="1" dirty="0">
                <a:latin typeface="Arial" panose="020B0604020202020204" pitchFamily="34" charset="0"/>
                <a:cs typeface="Arial" panose="020B0604020202020204" pitchFamily="34" charset="0"/>
              </a:rPr>
              <a:t>BCL2 </a:t>
            </a:r>
            <a:r>
              <a:rPr lang="en-US" dirty="0">
                <a:latin typeface="Arial" panose="020B0604020202020204" pitchFamily="34" charset="0"/>
                <a:cs typeface="Arial" panose="020B0604020202020204" pitchFamily="34" charset="0"/>
              </a:rPr>
              <a:t>(n= 176)</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EZH2, BCL2, CREBBP, TNFRSF14, KMT2D, MEF2B</a:t>
            </a:r>
          </a:p>
          <a:p>
            <a:pPr marL="342900" lvl="0" indent="-342900">
              <a:buFont typeface="Arial" panose="020B0604020202020204" pitchFamily="34" charset="0"/>
              <a:buChar char="•"/>
            </a:pPr>
            <a:r>
              <a:rPr lang="en-US" i="1" dirty="0">
                <a:latin typeface="Arial" panose="020B0604020202020204" pitchFamily="34" charset="0"/>
                <a:cs typeface="Arial" panose="020B0604020202020204" pitchFamily="34" charset="0"/>
              </a:rPr>
              <a:t>SOCS1/SGK1 </a:t>
            </a:r>
            <a:r>
              <a:rPr lang="en-US" dirty="0">
                <a:latin typeface="Arial" panose="020B0604020202020204" pitchFamily="34" charset="0"/>
                <a:cs typeface="Arial" panose="020B0604020202020204" pitchFamily="34" charset="0"/>
              </a:rPr>
              <a:t>(n= 111)</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SOCS1, CD83, SGK1, NFKBIA, HIST1H1E, STAT3</a:t>
            </a:r>
          </a:p>
          <a:p>
            <a:pPr marL="342900" lvl="0" indent="-342900">
              <a:buFont typeface="Arial" panose="020B0604020202020204" pitchFamily="34" charset="0"/>
              <a:buChar char="•"/>
            </a:pPr>
            <a:r>
              <a:rPr lang="en-US" i="1" dirty="0">
                <a:latin typeface="Arial" panose="020B0604020202020204" pitchFamily="34" charset="0"/>
                <a:cs typeface="Arial" panose="020B0604020202020204" pitchFamily="34" charset="0"/>
              </a:rPr>
              <a:t>TET2/SGK1 </a:t>
            </a:r>
            <a:r>
              <a:rPr lang="en-US" dirty="0">
                <a:latin typeface="Arial" panose="020B0604020202020204" pitchFamily="34" charset="0"/>
                <a:cs typeface="Arial" panose="020B0604020202020204" pitchFamily="34" charset="0"/>
              </a:rPr>
              <a:t>(n= 98)</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TET2, SGK1, KLHL6, BRAF, MAP2K1, KRAS</a:t>
            </a:r>
          </a:p>
          <a:p>
            <a:pPr marL="342900" lvl="0" indent="-342900">
              <a:buFont typeface="Arial" panose="020B0604020202020204" pitchFamily="34" charset="0"/>
              <a:buChar char="•"/>
            </a:pPr>
            <a:r>
              <a:rPr lang="en-US" i="1" dirty="0">
                <a:latin typeface="Arial" panose="020B0604020202020204" pitchFamily="34" charset="0"/>
                <a:cs typeface="Arial" panose="020B0604020202020204" pitchFamily="34" charset="0"/>
              </a:rPr>
              <a:t>NOTCH2 </a:t>
            </a:r>
            <a:r>
              <a:rPr lang="en-US" dirty="0">
                <a:latin typeface="Arial" panose="020B0604020202020204" pitchFamily="34" charset="0"/>
                <a:cs typeface="Arial" panose="020B0604020202020204" pitchFamily="34" charset="0"/>
              </a:rPr>
              <a:t>(n= 143)</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NOTCH2, BCL10, TNFAIP3, CCND3, SPEN, FAS, CD70</a:t>
            </a:r>
          </a:p>
          <a:p>
            <a:pPr marL="342900" lvl="0" indent="-342900">
              <a:buFont typeface="Arial" panose="020B0604020202020204" pitchFamily="34" charset="0"/>
              <a:buChar cha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 248, 27%)</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 drivers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026651" y="6144835"/>
            <a:ext cx="23177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Lacy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et al</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Blood, 2020</a:t>
            </a:r>
          </a:p>
        </p:txBody>
      </p:sp>
      <p:pic>
        <p:nvPicPr>
          <p:cNvPr id="9" name="Picture 8"/>
          <p:cNvPicPr>
            <a:picLocks noChangeAspect="1"/>
          </p:cNvPicPr>
          <p:nvPr/>
        </p:nvPicPr>
        <p:blipFill>
          <a:blip r:embed="rId4"/>
          <a:stretch>
            <a:fillRect/>
          </a:stretch>
        </p:blipFill>
        <p:spPr>
          <a:xfrm>
            <a:off x="5894407" y="1071880"/>
            <a:ext cx="6219464" cy="4659739"/>
          </a:xfrm>
          <a:prstGeom prst="rect">
            <a:avLst/>
          </a:prstGeom>
        </p:spPr>
      </p:pic>
      <p:sp>
        <p:nvSpPr>
          <p:cNvPr id="11" name="Rectangle 10"/>
          <p:cNvSpPr/>
          <p:nvPr/>
        </p:nvSpPr>
        <p:spPr>
          <a:xfrm>
            <a:off x="6898511" y="1441212"/>
            <a:ext cx="572947" cy="807334"/>
          </a:xfrm>
          <a:prstGeom prst="rect">
            <a:avLst/>
          </a:prstGeom>
          <a:noFill/>
          <a:ln>
            <a:solidFill>
              <a:srgbClr val="2E4A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54748" y="2667964"/>
            <a:ext cx="568124" cy="687893"/>
          </a:xfrm>
          <a:prstGeom prst="rect">
            <a:avLst/>
          </a:prstGeom>
          <a:noFill/>
          <a:ln>
            <a:solidFill>
              <a:srgbClr val="5CA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71749" y="3355857"/>
            <a:ext cx="615387" cy="527449"/>
          </a:xfrm>
          <a:prstGeom prst="rect">
            <a:avLst/>
          </a:prstGeom>
          <a:noFill/>
          <a:ln>
            <a:solidFill>
              <a:srgbClr val="512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487136" y="3924946"/>
            <a:ext cx="781292" cy="527449"/>
          </a:xfrm>
          <a:prstGeom prst="rect">
            <a:avLst/>
          </a:prstGeom>
          <a:noFill/>
          <a:ln>
            <a:solidFill>
              <a:srgbClr val="DA8C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03802" y="4494035"/>
            <a:ext cx="781292" cy="527449"/>
          </a:xfrm>
          <a:prstGeom prst="rect">
            <a:avLst/>
          </a:prstGeom>
          <a:noFill/>
          <a:ln>
            <a:solidFill>
              <a:srgbClr val="C30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ítulo 1">
            <a:extLst>
              <a:ext uri="{FF2B5EF4-FFF2-40B4-BE49-F238E27FC236}">
                <a16:creationId xmlns:a16="http://schemas.microsoft.com/office/drawing/2014/main" id="{D943260A-6EF4-4778-B1AD-B0A6238A2971}"/>
              </a:ext>
            </a:extLst>
          </p:cNvPr>
          <p:cNvSpPr txBox="1">
            <a:spLocks/>
          </p:cNvSpPr>
          <p:nvPr/>
        </p:nvSpPr>
        <p:spPr>
          <a:xfrm>
            <a:off x="286474" y="41283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34555"/>
                </a:solidFill>
                <a:latin typeface="Arial" panose="020B0604020202020204" pitchFamily="34" charset="0"/>
                <a:cs typeface="Arial" panose="020B0604020202020204" pitchFamily="34" charset="0"/>
              </a:rPr>
              <a:t>Molecular Classifications</a:t>
            </a:r>
          </a:p>
          <a:p>
            <a:r>
              <a:rPr lang="en-US" sz="2000" b="1" i="1" dirty="0">
                <a:solidFill>
                  <a:srgbClr val="034555"/>
                </a:solidFill>
                <a:latin typeface="Arial" panose="020B0604020202020204" pitchFamily="34" charset="0"/>
                <a:cs typeface="Arial" panose="020B0604020202020204" pitchFamily="34" charset="0"/>
              </a:rPr>
              <a:t>Lacey/HMRN</a:t>
            </a:r>
            <a:endParaRPr lang="en-US" sz="3600" b="1" i="1" dirty="0">
              <a:solidFill>
                <a:srgbClr val="034555"/>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7121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0026651" y="6144835"/>
            <a:ext cx="23177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white"/>
                </a:solidFill>
                <a:latin typeface="Calibri" panose="020F0502020204030204"/>
              </a:rPr>
              <a:t>Schmitz</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et al</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N </a:t>
            </a:r>
            <a:r>
              <a:rPr kumimoji="0" lang="en-US" sz="1050" b="0" i="0" u="none" strike="noStrike" kern="1200" cap="none" spc="0" normalizeH="0" baseline="0" noProof="0" dirty="0" err="1">
                <a:ln>
                  <a:noFill/>
                </a:ln>
                <a:solidFill>
                  <a:prstClr val="white"/>
                </a:solidFill>
                <a:effectLst/>
                <a:uLnTx/>
                <a:uFillTx/>
                <a:latin typeface="Calibri" panose="020F0502020204030204"/>
                <a:ea typeface="+mn-ea"/>
                <a:cs typeface="+mn-cs"/>
              </a:rPr>
              <a:t>Engl</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J Med, 2018</a:t>
            </a:r>
          </a:p>
        </p:txBody>
      </p:sp>
      <p:sp>
        <p:nvSpPr>
          <p:cNvPr id="16" name="Título 1">
            <a:extLst>
              <a:ext uri="{FF2B5EF4-FFF2-40B4-BE49-F238E27FC236}">
                <a16:creationId xmlns:a16="http://schemas.microsoft.com/office/drawing/2014/main" id="{D943260A-6EF4-4778-B1AD-B0A6238A2971}"/>
              </a:ext>
            </a:extLst>
          </p:cNvPr>
          <p:cNvSpPr txBox="1">
            <a:spLocks/>
          </p:cNvSpPr>
          <p:nvPr/>
        </p:nvSpPr>
        <p:spPr>
          <a:xfrm>
            <a:off x="286474" y="41283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Molecular Classifications</a:t>
            </a:r>
          </a:p>
          <a:p>
            <a:pPr lvl="0"/>
            <a:r>
              <a:rPr lang="en-US" sz="2000" b="1" i="1" dirty="0">
                <a:solidFill>
                  <a:srgbClr val="034555"/>
                </a:solidFill>
                <a:latin typeface="Arial" panose="020B0604020202020204" pitchFamily="34" charset="0"/>
                <a:cs typeface="Arial" panose="020B0604020202020204" pitchFamily="34" charset="0"/>
              </a:rPr>
              <a:t>Schmitz</a:t>
            </a:r>
            <a:endParaRPr kumimoji="0" lang="en-US" sz="3600" b="1" i="1"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2303944" y="1111118"/>
            <a:ext cx="2250985" cy="4572000"/>
          </a:xfrm>
          <a:prstGeom prst="rect">
            <a:avLst/>
          </a:prstGeom>
        </p:spPr>
      </p:pic>
      <p:sp>
        <p:nvSpPr>
          <p:cNvPr id="21" name="Rectangle 20"/>
          <p:cNvSpPr/>
          <p:nvPr/>
        </p:nvSpPr>
        <p:spPr>
          <a:xfrm>
            <a:off x="2333627" y="1157029"/>
            <a:ext cx="292379" cy="275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33627" y="2971152"/>
            <a:ext cx="292379" cy="275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33627" y="4189545"/>
            <a:ext cx="292379" cy="275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71A21B-E0E6-CDFE-9716-FDD186CAA538}"/>
              </a:ext>
            </a:extLst>
          </p:cNvPr>
          <p:cNvSpPr/>
          <p:nvPr/>
        </p:nvSpPr>
        <p:spPr>
          <a:xfrm>
            <a:off x="3184887" y="1222344"/>
            <a:ext cx="489098" cy="111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C4FE56E-A0FC-2905-825F-254F42365DD8}"/>
              </a:ext>
            </a:extLst>
          </p:cNvPr>
          <p:cNvSpPr/>
          <p:nvPr/>
        </p:nvSpPr>
        <p:spPr>
          <a:xfrm>
            <a:off x="3177053" y="2077422"/>
            <a:ext cx="489098" cy="111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D76EA2-3D6B-1A94-AD1F-68C8CC4B7B93}"/>
              </a:ext>
            </a:extLst>
          </p:cNvPr>
          <p:cNvPicPr>
            <a:picLocks noChangeAspect="1"/>
          </p:cNvPicPr>
          <p:nvPr/>
        </p:nvPicPr>
        <p:blipFill>
          <a:blip r:embed="rId5"/>
          <a:stretch>
            <a:fillRect/>
          </a:stretch>
        </p:blipFill>
        <p:spPr>
          <a:xfrm>
            <a:off x="5576315" y="817313"/>
            <a:ext cx="5248568" cy="5159610"/>
          </a:xfrm>
          <a:prstGeom prst="rect">
            <a:avLst/>
          </a:prstGeom>
        </p:spPr>
      </p:pic>
      <p:sp>
        <p:nvSpPr>
          <p:cNvPr id="11" name="Rectangle 10">
            <a:extLst>
              <a:ext uri="{FF2B5EF4-FFF2-40B4-BE49-F238E27FC236}">
                <a16:creationId xmlns:a16="http://schemas.microsoft.com/office/drawing/2014/main" id="{10E0DE78-7F19-BCDB-5B0F-F7D510944FB8}"/>
              </a:ext>
            </a:extLst>
          </p:cNvPr>
          <p:cNvSpPr/>
          <p:nvPr/>
        </p:nvSpPr>
        <p:spPr>
          <a:xfrm>
            <a:off x="5615514" y="817313"/>
            <a:ext cx="375679" cy="203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E684F46-F063-0878-50CB-C078D791F93F}"/>
              </a:ext>
            </a:extLst>
          </p:cNvPr>
          <p:cNvSpPr/>
          <p:nvPr/>
        </p:nvSpPr>
        <p:spPr>
          <a:xfrm>
            <a:off x="5573864" y="1858208"/>
            <a:ext cx="292379" cy="275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94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0026651" y="6144835"/>
            <a:ext cx="23177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Wright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et al</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Cancer Cell, 2020</a:t>
            </a:r>
          </a:p>
        </p:txBody>
      </p:sp>
      <p:sp>
        <p:nvSpPr>
          <p:cNvPr id="16" name="Título 1">
            <a:extLst>
              <a:ext uri="{FF2B5EF4-FFF2-40B4-BE49-F238E27FC236}">
                <a16:creationId xmlns:a16="http://schemas.microsoft.com/office/drawing/2014/main" id="{D943260A-6EF4-4778-B1AD-B0A6238A2971}"/>
              </a:ext>
            </a:extLst>
          </p:cNvPr>
          <p:cNvSpPr txBox="1">
            <a:spLocks/>
          </p:cNvSpPr>
          <p:nvPr/>
        </p:nvSpPr>
        <p:spPr>
          <a:xfrm>
            <a:off x="286474" y="412830"/>
            <a:ext cx="11033760" cy="80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Molecular Classifications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rPr>
              <a:t>Wright-</a:t>
            </a:r>
            <a:r>
              <a:rPr kumimoji="0" lang="en-US" sz="2000" b="1" i="1" u="none" strike="noStrike" kern="1200" cap="none" spc="0" normalizeH="0" baseline="0" noProof="0" dirty="0" err="1">
                <a:ln>
                  <a:noFill/>
                </a:ln>
                <a:solidFill>
                  <a:srgbClr val="034555"/>
                </a:solidFill>
                <a:effectLst/>
                <a:uLnTx/>
                <a:uFillTx/>
                <a:latin typeface="Arial" panose="020B0604020202020204" pitchFamily="34" charset="0"/>
                <a:ea typeface="+mj-ea"/>
                <a:cs typeface="Arial" panose="020B0604020202020204" pitchFamily="34" charset="0"/>
              </a:rPr>
              <a:t>LymphGene</a:t>
            </a:r>
            <a:endParaRPr kumimoji="0" lang="en-US" sz="3600" b="1" i="1"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600" b="1" i="0" u="none" strike="noStrike" kern="1200" cap="none" spc="0" normalizeH="0" baseline="0" noProof="0" dirty="0">
              <a:ln>
                <a:noFill/>
              </a:ln>
              <a:solidFill>
                <a:srgbClr val="034555"/>
              </a:solidFill>
              <a:effectLst/>
              <a:uLnTx/>
              <a:uFillTx/>
              <a:latin typeface="Arial" panose="020B0604020202020204" pitchFamily="34" charset="0"/>
              <a:ea typeface="+mj-ea"/>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141153" y="1202087"/>
            <a:ext cx="6852637" cy="3708058"/>
          </a:xfrm>
          <a:prstGeom prst="rect">
            <a:avLst/>
          </a:prstGeom>
        </p:spPr>
      </p:pic>
      <p:sp>
        <p:nvSpPr>
          <p:cNvPr id="8" name="Rectangle 7"/>
          <p:cNvSpPr/>
          <p:nvPr/>
        </p:nvSpPr>
        <p:spPr>
          <a:xfrm>
            <a:off x="5141153" y="1237272"/>
            <a:ext cx="292379" cy="275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28BE7B-8451-BAFA-8A19-96E85970161E}"/>
              </a:ext>
            </a:extLst>
          </p:cNvPr>
          <p:cNvSpPr/>
          <p:nvPr/>
        </p:nvSpPr>
        <p:spPr>
          <a:xfrm>
            <a:off x="8649767" y="1642932"/>
            <a:ext cx="421081" cy="358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A27357C-463E-2690-3380-59AC869C3169}"/>
              </a:ext>
            </a:extLst>
          </p:cNvPr>
          <p:cNvPicPr>
            <a:picLocks noChangeAspect="1"/>
          </p:cNvPicPr>
          <p:nvPr/>
        </p:nvPicPr>
        <p:blipFill>
          <a:blip r:embed="rId5"/>
          <a:stretch>
            <a:fillRect/>
          </a:stretch>
        </p:blipFill>
        <p:spPr>
          <a:xfrm>
            <a:off x="198210" y="1822420"/>
            <a:ext cx="4942943" cy="2594110"/>
          </a:xfrm>
          <a:prstGeom prst="rect">
            <a:avLst/>
          </a:prstGeom>
        </p:spPr>
      </p:pic>
      <p:sp>
        <p:nvSpPr>
          <p:cNvPr id="12" name="Rectangle 11">
            <a:extLst>
              <a:ext uri="{FF2B5EF4-FFF2-40B4-BE49-F238E27FC236}">
                <a16:creationId xmlns:a16="http://schemas.microsoft.com/office/drawing/2014/main" id="{9F2AE75A-CC4B-928F-D479-EBA3C8EF2ED4}"/>
              </a:ext>
            </a:extLst>
          </p:cNvPr>
          <p:cNvSpPr/>
          <p:nvPr/>
        </p:nvSpPr>
        <p:spPr>
          <a:xfrm>
            <a:off x="8649767" y="2137448"/>
            <a:ext cx="421081" cy="358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2560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704</TotalTime>
  <Words>4235</Words>
  <Application>Microsoft Office PowerPoint</Application>
  <PresentationFormat>Widescreen</PresentationFormat>
  <Paragraphs>367</Paragraphs>
  <Slides>15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Tema de Office</vt:lpstr>
      <vt:lpstr>Molecular Classification of DLBCL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ponencia</dc:title>
  <dc:creator>KIM</dc:creator>
  <cp:lastModifiedBy>intloaner</cp:lastModifiedBy>
  <cp:revision>324</cp:revision>
  <dcterms:created xsi:type="dcterms:W3CDTF">2022-02-12T19:38:16Z</dcterms:created>
  <dcterms:modified xsi:type="dcterms:W3CDTF">2023-08-26T17:29:39Z</dcterms:modified>
</cp:coreProperties>
</file>